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4" r:id="rId1"/>
    <p:sldMasterId id="2147483859" r:id="rId2"/>
    <p:sldMasterId id="2147483861" r:id="rId3"/>
    <p:sldMasterId id="2147483866" r:id="rId4"/>
    <p:sldMasterId id="2147483868" r:id="rId5"/>
    <p:sldMasterId id="2147483885" r:id="rId6"/>
  </p:sldMasterIdLst>
  <p:notesMasterIdLst>
    <p:notesMasterId r:id="rId46"/>
  </p:notesMasterIdLst>
  <p:handoutMasterIdLst>
    <p:handoutMasterId r:id="rId47"/>
  </p:handoutMasterIdLst>
  <p:sldIdLst>
    <p:sldId id="2529" r:id="rId7"/>
    <p:sldId id="2603" r:id="rId8"/>
    <p:sldId id="2594" r:id="rId9"/>
    <p:sldId id="2593" r:id="rId10"/>
    <p:sldId id="2653" r:id="rId11"/>
    <p:sldId id="2530" r:id="rId12"/>
    <p:sldId id="2625" r:id="rId13"/>
    <p:sldId id="2596" r:id="rId14"/>
    <p:sldId id="2658" r:id="rId15"/>
    <p:sldId id="2657" r:id="rId16"/>
    <p:sldId id="2629" r:id="rId17"/>
    <p:sldId id="2652" r:id="rId18"/>
    <p:sldId id="2628" r:id="rId19"/>
    <p:sldId id="2664" r:id="rId20"/>
    <p:sldId id="2559" r:id="rId21"/>
    <p:sldId id="2634" r:id="rId22"/>
    <p:sldId id="2630" r:id="rId23"/>
    <p:sldId id="2631" r:id="rId24"/>
    <p:sldId id="2639" r:id="rId25"/>
    <p:sldId id="2654" r:id="rId26"/>
    <p:sldId id="2635" r:id="rId27"/>
    <p:sldId id="2640" r:id="rId28"/>
    <p:sldId id="2641" r:id="rId29"/>
    <p:sldId id="2642" r:id="rId30"/>
    <p:sldId id="2618" r:id="rId31"/>
    <p:sldId id="2632" r:id="rId32"/>
    <p:sldId id="2620" r:id="rId33"/>
    <p:sldId id="2644" r:id="rId34"/>
    <p:sldId id="2633" r:id="rId35"/>
    <p:sldId id="2643" r:id="rId36"/>
    <p:sldId id="2609" r:id="rId37"/>
    <p:sldId id="2611" r:id="rId38"/>
    <p:sldId id="2663" r:id="rId39"/>
    <p:sldId id="2659" r:id="rId40"/>
    <p:sldId id="2645" r:id="rId41"/>
    <p:sldId id="2648" r:id="rId42"/>
    <p:sldId id="2662" r:id="rId43"/>
    <p:sldId id="2647" r:id="rId44"/>
    <p:sldId id="2655" r:id="rId45"/>
  </p:sldIdLst>
  <p:sldSz cx="9906000" cy="6858000" type="A4"/>
  <p:notesSz cx="6807200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표지" id="{D835302F-D8DB-4A22-8662-36A4FB301DD2}">
          <p14:sldIdLst>
            <p14:sldId id="2529"/>
          </p14:sldIdLst>
        </p14:section>
        <p14:section name="1. 과제 요약서&amp;등록서" id="{B5A731E7-5031-427A-AE42-72EFEE4DCBE3}">
          <p14:sldIdLst>
            <p14:sldId id="2603"/>
            <p14:sldId id="2594"/>
            <p14:sldId id="2593"/>
          </p14:sldIdLst>
        </p14:section>
        <p14:section name="2. 과제_Impact" id="{AE99F920-D094-4674-B907-FC9A63F8A405}">
          <p14:sldIdLst>
            <p14:sldId id="2653"/>
            <p14:sldId id="2530"/>
            <p14:sldId id="2625"/>
            <p14:sldId id="2596"/>
            <p14:sldId id="2658"/>
            <p14:sldId id="2657"/>
          </p14:sldIdLst>
        </p14:section>
        <p14:section name="3. 과제 실행 기획" id="{1F613ABA-198A-4EF0-955D-1B92C0770974}">
          <p14:sldIdLst>
            <p14:sldId id="2629"/>
            <p14:sldId id="2652"/>
            <p14:sldId id="2628"/>
            <p14:sldId id="2664"/>
            <p14:sldId id="2559"/>
            <p14:sldId id="2634"/>
            <p14:sldId id="2630"/>
            <p14:sldId id="2631"/>
          </p14:sldIdLst>
        </p14:section>
        <p14:section name="4. 과제 수행 절차" id="{FB17C467-C010-4CFD-A79F-8F2B1050BEF4}">
          <p14:sldIdLst>
            <p14:sldId id="2639"/>
            <p14:sldId id="2654"/>
            <p14:sldId id="2635"/>
            <p14:sldId id="2640"/>
            <p14:sldId id="2641"/>
            <p14:sldId id="2642"/>
            <p14:sldId id="2618"/>
            <p14:sldId id="2632"/>
            <p14:sldId id="2620"/>
          </p14:sldIdLst>
        </p14:section>
        <p14:section name="성공 및 변화관리" id="{60BFDB77-FB70-4BD1-93EF-AEF621E1A9E5}">
          <p14:sldIdLst>
            <p14:sldId id="2644"/>
            <p14:sldId id="2633"/>
            <p14:sldId id="2643"/>
            <p14:sldId id="2609"/>
            <p14:sldId id="2611"/>
            <p14:sldId id="2663"/>
            <p14:sldId id="2659"/>
            <p14:sldId id="2645"/>
            <p14:sldId id="2648"/>
            <p14:sldId id="2662"/>
            <p14:sldId id="2647"/>
            <p14:sldId id="26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orient="horz" pos="436" userDrawn="1">
          <p15:clr>
            <a:srgbClr val="A4A3A4"/>
          </p15:clr>
        </p15:guide>
        <p15:guide id="3" pos="81" userDrawn="1">
          <p15:clr>
            <a:srgbClr val="A4A3A4"/>
          </p15:clr>
        </p15:guide>
        <p15:guide id="4" pos="5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99CC"/>
    <a:srgbClr val="FF4B4B"/>
    <a:srgbClr val="008000"/>
    <a:srgbClr val="000092"/>
    <a:srgbClr val="00007E"/>
    <a:srgbClr val="000099"/>
    <a:srgbClr val="FFFF99"/>
    <a:srgbClr val="85CA3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99634" autoAdjust="0"/>
  </p:normalViewPr>
  <p:slideViewPr>
    <p:cSldViewPr>
      <p:cViewPr varScale="1">
        <p:scale>
          <a:sx n="116" d="100"/>
          <a:sy n="116" d="100"/>
        </p:scale>
        <p:origin x="3264" y="108"/>
      </p:cViewPr>
      <p:guideLst>
        <p:guide orient="horz" pos="4201"/>
        <p:guide orient="horz" pos="436"/>
        <p:guide pos="81"/>
        <p:guide pos="5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>
      <p:cViewPr>
        <p:scale>
          <a:sx n="200" d="100"/>
          <a:sy n="200" d="100"/>
        </p:scale>
        <p:origin x="-1344" y="357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9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01367FF-F6C3-4F30-98AC-1744EF87049A}" type="datetimeFigureOut">
              <a:rPr lang="ko-KR" altLang="en-US"/>
              <a:pPr>
                <a:defRPr/>
              </a:pPr>
              <a:t>2023-09-12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9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C4897B2-0339-47A6-A4D5-900B0DE85B8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47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9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97AF8E2-B0D5-47E8-BE2C-4A4951B4EEF9}" type="datetimeFigureOut">
              <a:rPr lang="ko-KR" altLang="en-US"/>
              <a:pPr>
                <a:defRPr/>
              </a:pPr>
              <a:t>2023-09-12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9" y="4721226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9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83C25C9-83AC-4448-97B9-6E666CCFDC4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393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EEE24-ABC2-420C-A2FD-5430EDF39A38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9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"/>
          <p:cNvCxnSpPr/>
          <p:nvPr userDrawn="1"/>
        </p:nvCxnSpPr>
        <p:spPr>
          <a:xfrm>
            <a:off x="0" y="548681"/>
            <a:ext cx="9906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F38F-0157-4C18-9C35-1537A4C0F4A7}" type="slidenum">
              <a:rPr lang="en-US" altLang="ko-KR"/>
              <a:pPr>
                <a:defRPr/>
              </a:pPr>
              <a:t>‹#›</a:t>
            </a:fld>
            <a:endParaRPr lang="ko-KR" altLang="en-US" b="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572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98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 hidden="1">
            <a:extLst>
              <a:ext uri="{FF2B5EF4-FFF2-40B4-BE49-F238E27FC236}">
                <a16:creationId xmlns="" xmlns:a16="http://schemas.microsoft.com/office/drawing/2014/main" id="{2F829532-F0F5-438D-AF13-7F91A6F0F73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721" y="2118"/>
          <a:ext cx="1720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3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" y="2118"/>
                        <a:ext cx="1720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lIns="77898" tIns="38949" rIns="77898" bIns="38949"/>
          <a:lstStyle/>
          <a:p>
            <a:pPr defTabSz="843876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625">
              <a:solidFill>
                <a:prstClr val="black"/>
              </a:solidFill>
              <a:latin typeface="Arial"/>
              <a:ea typeface="돋움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8" y="6356356"/>
            <a:ext cx="3343275" cy="365125"/>
          </a:xfrm>
          <a:prstGeom prst="rect">
            <a:avLst/>
          </a:prstGeom>
        </p:spPr>
        <p:txBody>
          <a:bodyPr lIns="77898" tIns="38949" rIns="77898" bIns="38949"/>
          <a:lstStyle/>
          <a:p>
            <a:pPr defTabSz="843876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625">
              <a:solidFill>
                <a:prstClr val="black"/>
              </a:solidFill>
              <a:latin typeface="Arial"/>
              <a:ea typeface="돋움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3E24F5A6-BE24-454D-9588-83C80DE2A425}" type="slidenum">
              <a:rPr kumimoji="0" lang="ko-KR" altLang="en-US" smtClean="0">
                <a:solidFill>
                  <a:prstClr val="black"/>
                </a:solidFill>
                <a:latin typeface="Arial Narrow"/>
                <a:ea typeface="LG스마트체 Regular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/>
              </a:solidFill>
              <a:latin typeface="Arial Narrow"/>
              <a:ea typeface="LG스마트체 Regular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84CA1B22-FE86-40D0-B7EC-DBB14AB8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490" y="645584"/>
            <a:ext cx="9204673" cy="38826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0" indent="0">
              <a:buNone/>
              <a:defRPr sz="13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lvl="0"/>
            <a:r>
              <a:rPr lang="ko-KR" altLang="en-US"/>
              <a:t>헤드</a:t>
            </a:r>
          </a:p>
        </p:txBody>
      </p:sp>
    </p:spTree>
    <p:extLst>
      <p:ext uri="{BB962C8B-B14F-4D97-AF65-F5344CB8AC3E}">
        <p14:creationId xmlns:p14="http://schemas.microsoft.com/office/powerpoint/2010/main" val="4193506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5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720">
          <p15:clr>
            <a:srgbClr val="FBAE40"/>
          </p15:clr>
        </p15:guide>
        <p15:guide id="4" pos="204">
          <p15:clr>
            <a:srgbClr val="FBAE40"/>
          </p15:clr>
        </p15:guide>
        <p15:guide id="5" pos="2925">
          <p15:clr>
            <a:srgbClr val="FBAE40"/>
          </p15:clr>
        </p15:guide>
        <p15:guide id="6" pos="2835">
          <p15:clr>
            <a:srgbClr val="FBAE40"/>
          </p15:clr>
        </p15:guide>
        <p15:guide id="7" pos="5556">
          <p15:clr>
            <a:srgbClr val="FBAE40"/>
          </p15:clr>
        </p15:guide>
        <p15:guide id="8" orient="horz" pos="3026">
          <p15:clr>
            <a:srgbClr val="FBAE40"/>
          </p15:clr>
        </p15:guide>
        <p15:guide id="9" orient="horz" pos="53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12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09688F9-77DA-4015-A29A-6273AB5A93D9}" type="datetimeFigureOut">
              <a:rPr kumimoji="0" lang="ko-KR" altLang="en-US" smtClean="0">
                <a:solidFill>
                  <a:prstClr val="black"/>
                </a:solidFill>
                <a:latin typeface="Arial Narrow"/>
                <a:ea typeface="LG스마트체 Regular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2023-09-12</a:t>
            </a:fld>
            <a:endParaRPr kumimoji="0" lang="ko-KR" altLang="en-US">
              <a:solidFill>
                <a:prstClr val="black"/>
              </a:solidFill>
              <a:latin typeface="Arial Narrow"/>
              <a:ea typeface="LG스마트체 Regular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/>
              </a:solidFill>
              <a:latin typeface="Arial Narrow"/>
              <a:ea typeface="LG스마트체 Regula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4C281C0-B2F8-40F9-9716-04DDBD6082D2}" type="slidenum">
              <a:rPr kumimoji="0" lang="ko-KR" altLang="en-US" smtClean="0">
                <a:solidFill>
                  <a:prstClr val="black"/>
                </a:solidFill>
                <a:latin typeface="Arial Narrow"/>
                <a:ea typeface="LG스마트체 Regular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/>
              </a:solidFill>
              <a:latin typeface="Arial Narrow"/>
              <a:ea typeface="LG스마트체 Regular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8588" y="508422"/>
            <a:ext cx="96561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34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>
            <a:off x="128588" y="508422"/>
            <a:ext cx="96561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615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701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101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76201" y="83941"/>
            <a:ext cx="9753599" cy="662940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10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백색바탕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6525" y="6453189"/>
            <a:ext cx="682626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직선 연결선 3"/>
          <p:cNvCxnSpPr/>
          <p:nvPr userDrawn="1"/>
        </p:nvCxnSpPr>
        <p:spPr>
          <a:xfrm>
            <a:off x="0" y="548681"/>
            <a:ext cx="9906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CD0B8DC-5A2B-4B75-AF64-F8C8868F7AC4}" type="slidenum">
              <a:rPr lang="en-US" altLang="ko-KR"/>
              <a:pPr>
                <a:defRPr/>
              </a:pPr>
              <a:t>‹#›</a:t>
            </a:fld>
            <a:endParaRPr lang="ko-KR" altLang="en-US" b="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백색바탕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6525" y="6453189"/>
            <a:ext cx="682626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직선 연결선 3"/>
          <p:cNvCxnSpPr/>
          <p:nvPr userDrawn="1"/>
        </p:nvCxnSpPr>
        <p:spPr>
          <a:xfrm>
            <a:off x="0" y="548681"/>
            <a:ext cx="9906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207CF72E-8DD5-4C31-AB80-9CA675F191CD}" type="slidenum">
              <a:rPr lang="en-US" altLang="ko-KR"/>
              <a:pPr>
                <a:defRPr/>
              </a:pPr>
              <a:t>‹#›</a:t>
            </a:fld>
            <a:endParaRPr lang="ko-KR" altLang="en-US" b="0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819400" y="2714627"/>
            <a:ext cx="4275138" cy="2443163"/>
          </a:xfrm>
          <a:prstGeom prst="rect">
            <a:avLst/>
          </a:prstGeom>
          <a:solidFill>
            <a:srgbClr val="EFE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6792" rIns="91424" bIns="45712" anchor="ctr"/>
          <a:lstStyle>
            <a:lvl1pPr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700" smtClean="0">
              <a:solidFill>
                <a:srgbClr val="000000"/>
              </a:solidFill>
              <a:latin typeface="Arial" charset="0"/>
              <a:ea typeface="돋움" pitchFamily="50" charset="-127"/>
            </a:endParaRPr>
          </a:p>
        </p:txBody>
      </p:sp>
      <p:pic>
        <p:nvPicPr>
          <p:cNvPr id="5" name="Picture 21" descr="반드시일등합시다_일반서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6" y="44452"/>
            <a:ext cx="2563812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LG전자_공식로고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t="6146" r="5286" b="53928"/>
          <a:stretch>
            <a:fillRect/>
          </a:stretch>
        </p:blipFill>
        <p:spPr bwMode="auto">
          <a:xfrm>
            <a:off x="4000500" y="5437190"/>
            <a:ext cx="1909764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64" y="1628775"/>
            <a:ext cx="9901238" cy="1778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 smtClean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11464" y="2276477"/>
            <a:ext cx="4289425" cy="442913"/>
          </a:xfrm>
          <a:prstGeom prst="rect">
            <a:avLst/>
          </a:prstGeom>
          <a:solidFill>
            <a:srgbClr val="7B9A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78" tIns="45709" rIns="89978" bIns="45709" anchor="ctr"/>
          <a:lstStyle>
            <a:lvl1pPr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mtClean="0">
                <a:solidFill>
                  <a:srgbClr val="FFFFFF"/>
                </a:solidFill>
                <a:latin typeface="Arial" charset="0"/>
                <a:ea typeface="돋움" pitchFamily="50" charset="-127"/>
              </a:rPr>
              <a:t>목차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5076" y="1123316"/>
            <a:ext cx="4902200" cy="461649"/>
          </a:xfrm>
          <a:solidFill>
            <a:schemeClr val="bg1"/>
          </a:solidFill>
          <a:extLst/>
        </p:spPr>
        <p:txBody>
          <a:bodyPr wrap="square"/>
          <a:lstStyle>
            <a:lvl1pPr algn="ctr">
              <a:defRPr sz="2400"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</a:p>
        </p:txBody>
      </p:sp>
      <p:sp>
        <p:nvSpPr>
          <p:cNvPr id="942084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22625" y="2854326"/>
            <a:ext cx="3467100" cy="2060575"/>
          </a:xfrm>
          <a:prstGeom prst="rect">
            <a:avLst/>
          </a:prstGeom>
          <a:noFill/>
          <a:ex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itchFamily="2" charset="2"/>
              <a:buNone/>
              <a:defRPr sz="1600" b="1">
                <a:latin typeface="Arial" pitchFamily="34" charset="0"/>
                <a:ea typeface="돋움" pitchFamily="50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9552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40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40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5E69EB5-6C9E-4DD2-919E-73ED0FA81EDD}" type="slidenum">
              <a:rPr kumimoji="0" lang="en-US" altLang="ko-KR" sz="1400">
                <a:solidFill>
                  <a:srgbClr val="000000"/>
                </a:solidFill>
                <a:latin typeface="굴림"/>
                <a:ea typeface="굴림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400">
              <a:solidFill>
                <a:srgbClr val="00000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566158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400" dirty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400" dirty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fld id="{E3820B41-A3FF-45E7-A3ED-1C447B023DA7}" type="slidenum">
              <a:rPr kumimoji="0" lang="en-US" altLang="ko-KR" sz="1400">
                <a:solidFill>
                  <a:srgbClr val="000000"/>
                </a:solidFill>
                <a:latin typeface="굴림"/>
                <a:ea typeface="굴림"/>
              </a:rPr>
              <a:pPr algn="r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400" dirty="0">
              <a:solidFill>
                <a:srgbClr val="00000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160617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584D5C1-74AF-43EE-8C91-E57EFD18E6C8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062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82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000000">
                  <a:tint val="75000"/>
                </a:srgb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000000">
                  <a:tint val="75000"/>
                </a:srgb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C8BEACA-5DEC-4243-B3AB-B7F9414F126D}" type="slidenum">
              <a:rPr kumimoji="0" lang="ko-KR" altLang="en-US">
                <a:solidFill>
                  <a:srgbClr val="000000">
                    <a:tint val="75000"/>
                  </a:srgbClr>
                </a:solidFill>
                <a:latin typeface="맑은 고딕"/>
                <a:ea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>
              <a:solidFill>
                <a:srgbClr val="000000">
                  <a:tint val="75000"/>
                </a:srgbClr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188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195264" y="171451"/>
            <a:ext cx="7410451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 userDrawn="1">
            <p:ph type="sldNum" sz="quarter" idx="4"/>
          </p:nvPr>
        </p:nvSpPr>
        <p:spPr>
          <a:xfrm>
            <a:off x="9274177" y="6475415"/>
            <a:ext cx="546100" cy="365125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FF0066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3E2D86E1-85C3-4987-A59E-4B212ECB66E6}" type="slidenum">
              <a:rPr lang="en-US" altLang="ko-KR"/>
              <a:pPr>
                <a:defRPr/>
              </a:pPr>
              <a:t>‹#›</a:t>
            </a:fld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MSIPCMContentMarking" descr="{&quot;HashCode&quot;:-1860332160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266700" indent="-26670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C5003D"/>
              </a:buClr>
              <a:buFont typeface="Wingdings" pitchFamily="2" charset="2"/>
              <a:buChar char="u"/>
            </a:pPr>
            <a:r>
              <a:rPr lang="en-US" altLang="ko-KR" sz="1200" b="1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5252" y="88880"/>
            <a:ext cx="1947937" cy="40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smtClean="0"/>
              <a:t>Title (20 Point)</a:t>
            </a:r>
          </a:p>
        </p:txBody>
      </p:sp>
      <p:sp>
        <p:nvSpPr>
          <p:cNvPr id="2" name="MSIPCMContentMarking" descr="{&quot;HashCode&quot;:-1860332160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7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Arial" pitchFamily="34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Arial" pitchFamily="34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Arial" pitchFamily="34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Arial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pitchFamily="34" charset="0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pitchFamily="34" charset="0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pitchFamily="34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pitchFamily="34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latinLnBrk="0" hangingPunct="0"/>
            <a:endParaRPr kumimoji="0" lang="ko-KR" altLang="en-US" sz="1200">
              <a:solidFill>
                <a:srgbClr val="000000"/>
              </a:solidFill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2" name="MSIPCMContentMarking" descr="{&quot;HashCode&quot;:-1860332160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8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돋움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latinLnBrk="0" hangingPunct="0"/>
            <a:endParaRPr kumimoji="0" lang="ko-KR" altLang="en-US" sz="1200">
              <a:solidFill>
                <a:srgbClr val="000000"/>
              </a:solidFill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2" name="MSIPCMContentMarking" descr="{&quot;HashCode&quot;:-1860332160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97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9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돋움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1860332160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  <a:ea typeface="LG스마트체 Regular" panose="020B0600000101010101" pitchFamily="50" charset="-127"/>
              </a:rPr>
              <a:t>LGE Internal Use Only</a:t>
            </a:r>
            <a:endParaRPr lang="ko-KR" altLang="en-US" sz="1200" dirty="0" err="1" smtClean="0">
              <a:solidFill>
                <a:srgbClr val="000000"/>
              </a:solidFill>
              <a:latin typeface="Calibri" panose="020F0502020204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62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1860332160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smtClean="0">
                <a:solidFill>
                  <a:srgbClr val="000000"/>
                </a:solidFill>
                <a:latin typeface="Calibri" panose="020F0502020204030204" pitchFamily="34" charset="0"/>
                <a:ea typeface="LG스마트체 Regular" panose="020B0600000101010101" pitchFamily="50" charset="-127"/>
              </a:rPr>
              <a:t>LGE Internal Use Only</a:t>
            </a:r>
            <a:endParaRPr kumimoji="0" lang="ko-KR" altLang="en-US" sz="1200" dirty="0" smtClean="0">
              <a:solidFill>
                <a:srgbClr val="000000"/>
              </a:solidFill>
              <a:latin typeface="Calibri" panose="020F0502020204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76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5.xml"/><Relationship Id="rId21" Type="http://schemas.openxmlformats.org/officeDocument/2006/relationships/image" Target="../media/image6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slideLayout" Target="../slideLayouts/slideLayout10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19" Type="http://schemas.openxmlformats.org/officeDocument/2006/relationships/oleObject" Target="../embeddings/oleObject2.bin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96616" y="1257688"/>
            <a:ext cx="6912768" cy="7200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AI(</a:t>
            </a:r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이미지분석</a:t>
            </a:r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을 이용한 모듈 배면 부자재 </a:t>
            </a:r>
            <a:r>
              <a:rPr lang="ko-KR" alt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점검</a:t>
            </a:r>
            <a:endParaRPr lang="en-US" altLang="ko-KR" sz="2400" dirty="0" smtClean="0">
              <a:solidFill>
                <a:schemeClr val="tx1"/>
              </a:solidFill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Mo</a:t>
            </a:r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dule 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Ba</a:t>
            </a:r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ck-side </a:t>
            </a:r>
            <a:r>
              <a:rPr lang="en-US" altLang="ko-KR" sz="2400" dirty="0" err="1" smtClean="0">
                <a:solidFill>
                  <a:srgbClr val="FF0000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Su</a:t>
            </a:r>
            <a:r>
              <a:rPr lang="en-US" altLang="ko-KR" sz="2400" dirty="0" err="1" smtClean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bmaterial</a:t>
            </a:r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Check by AI</a:t>
            </a:r>
            <a:r>
              <a:rPr lang="ko-KR" alt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12840" y="5722184"/>
            <a:ext cx="2880320" cy="36004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UHD1 Project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24808" y="2538248"/>
            <a:ext cx="3312368" cy="2266787"/>
          </a:xfrm>
          <a:prstGeom prst="roundRect">
            <a:avLst>
              <a:gd name="adj" fmla="val 6494"/>
            </a:avLst>
          </a:prstGeom>
          <a:solidFill>
            <a:schemeClr val="bg1"/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수행 과제 요</a:t>
            </a:r>
            <a:r>
              <a:rPr lang="ko-KR" altLang="en-US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약</a:t>
            </a:r>
            <a:endParaRPr lang="en-US" altLang="ko-KR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실행 과제 </a:t>
            </a:r>
            <a:r>
              <a:rPr lang="en-US" altLang="ko-KR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Impact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실행 기획</a:t>
            </a:r>
            <a:endParaRPr lang="en-US" altLang="ko-KR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수행 절차</a:t>
            </a:r>
            <a:endParaRPr lang="en-US" altLang="ko-KR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성공 및 변화 관리</a:t>
            </a:r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12840" y="5290136"/>
            <a:ext cx="2880320" cy="2880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2023. 09. 13</a:t>
            </a:r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12840" y="6244149"/>
            <a:ext cx="2880320" cy="2880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책임연구원</a:t>
            </a:r>
            <a:endParaRPr lang="en-US" altLang="ko-KR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선임연구원</a:t>
            </a:r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1789" y="403601"/>
            <a:ext cx="2626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MO(t)-BA-SU</a:t>
            </a:r>
          </a:p>
        </p:txBody>
      </p:sp>
    </p:spTree>
    <p:extLst>
      <p:ext uri="{BB962C8B-B14F-4D97-AF65-F5344CB8AC3E}">
        <p14:creationId xmlns:p14="http://schemas.microsoft.com/office/powerpoint/2010/main" val="20362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582712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과제 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Impact_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난이도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모서리가 둥근 직사각형 55">
            <a:extLst>
              <a:ext uri="{FF2B5EF4-FFF2-40B4-BE49-F238E27FC236}">
                <a16:creationId xmlns:a16="http://schemas.microsoft.com/office/drawing/2014/main" xmlns="" id="{07ECA32F-981B-4292-B81C-FF97D176B5E8}"/>
              </a:ext>
            </a:extLst>
          </p:cNvPr>
          <p:cNvSpPr/>
          <p:nvPr/>
        </p:nvSpPr>
        <p:spPr>
          <a:xfrm>
            <a:off x="416496" y="2153549"/>
            <a:ext cx="480778" cy="162000"/>
          </a:xfrm>
          <a:prstGeom prst="roundRect">
            <a:avLst/>
          </a:prstGeom>
          <a:solidFill>
            <a:srgbClr val="C2147D"/>
          </a:solidFill>
          <a:ln w="635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kern="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본부 최초</a:t>
            </a:r>
            <a:endParaRPr kumimoji="1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sp>
        <p:nvSpPr>
          <p:cNvPr id="8" name="Text Box 57">
            <a:extLst>
              <a:ext uri="{FF2B5EF4-FFF2-40B4-BE49-F238E27FC236}">
                <a16:creationId xmlns:a16="http://schemas.microsoft.com/office/drawing/2014/main" xmlns="" id="{F2C248D5-204B-4928-9129-06FD0EE23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695479"/>
            <a:ext cx="9577064" cy="10311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25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수년간의 </a:t>
            </a:r>
            <a:r>
              <a:rPr lang="en-US" altLang="ko-KR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DX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활동으로 자사 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DX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수준은 </a:t>
            </a:r>
            <a:r>
              <a:rPr lang="ko-KR" altLang="en-US" sz="1800" b="1">
                <a:solidFill>
                  <a:schemeClr val="tx1"/>
                </a:solidFill>
                <a:latin typeface="Arial Narrow"/>
                <a:ea typeface="LG스마트체 Regular"/>
              </a:rPr>
              <a:t>상승했으나 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자사와 협업중인 </a:t>
            </a:r>
            <a:r>
              <a:rPr lang="en-US" altLang="ko-KR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BM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사의 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DX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수준은 아직 미미함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  <a:p>
            <a:pPr eaLnBrk="1" hangingPunct="1">
              <a:lnSpc>
                <a:spcPts val="25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→ 자사 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단독이 아닌 </a:t>
            </a:r>
            <a:r>
              <a:rPr lang="ko-KR" altLang="en-US" sz="1800" b="1" dirty="0" err="1">
                <a:solidFill>
                  <a:schemeClr val="tx1"/>
                </a:solidFill>
                <a:latin typeface="Arial Narrow"/>
                <a:ea typeface="LG스마트체 Regular"/>
              </a:rPr>
              <a:t>협력사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(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희성전자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, </a:t>
            </a:r>
            <a:r>
              <a:rPr lang="ko-KR" altLang="en-US" sz="1800" b="1" dirty="0" err="1">
                <a:solidFill>
                  <a:schemeClr val="tx1"/>
                </a:solidFill>
                <a:latin typeface="Arial Narrow"/>
                <a:ea typeface="LG스마트체 Regular"/>
              </a:rPr>
              <a:t>뉴옵틱스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)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와의 협업으로 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System 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구축 진행하며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  <a:p>
            <a:pPr eaLnBrk="1" hangingPunct="1">
              <a:lnSpc>
                <a:spcPts val="25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    협력사의 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양질의 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Data 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수집과 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LGE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의 분석 노하우가 필요한 난이도가 높은 과제임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150805" y="2483500"/>
            <a:ext cx="4240443" cy="613905"/>
            <a:chOff x="5105833" y="2409841"/>
            <a:chExt cx="4945985" cy="716048"/>
          </a:xfrm>
        </p:grpSpPr>
        <p:pic>
          <p:nvPicPr>
            <p:cNvPr id="13314" name="Picture 2" descr="주)뉴옵틱스 2023년 기업정보 | 사원수, 회사소개, 근무환경, 복리후생 등 - 사람인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" r="2571"/>
            <a:stretch/>
          </p:blipFill>
          <p:spPr bwMode="auto">
            <a:xfrm>
              <a:off x="7088849" y="2409841"/>
              <a:ext cx="2962969" cy="71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단독] 국세청, 구본능 회장 탈세 혐의 벗자 희성전자 세무조사 &lt; 인사이드 &lt; 기업 &lt; 뉴스 &lt; 기사본문 - 미래경제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50" r="6442" b="23536"/>
            <a:stretch/>
          </p:blipFill>
          <p:spPr bwMode="auto">
            <a:xfrm>
              <a:off x="5105833" y="2424752"/>
              <a:ext cx="1954343" cy="68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 Box 57">
            <a:extLst>
              <a:ext uri="{FF2B5EF4-FFF2-40B4-BE49-F238E27FC236}">
                <a16:creationId xmlns:a16="http://schemas.microsoft.com/office/drawing/2014/main" xmlns="" id="{F2C248D5-204B-4928-9129-06FD0EE23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935" y="2379418"/>
            <a:ext cx="403244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-.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업체 자체의 모듈 판정 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Data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구축</a:t>
            </a:r>
            <a:endParaRPr lang="en-US" altLang="ko-KR" sz="160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-.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구축된 데이터를 기반으로 판정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System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수립</a:t>
            </a:r>
            <a:endParaRPr lang="ko-KR" altLang="en-US" sz="1600" dirty="0">
              <a:solidFill>
                <a:schemeClr val="tx1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8098" y="4948221"/>
            <a:ext cx="2685402" cy="1373117"/>
          </a:xfrm>
          <a:prstGeom prst="round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사의 </a:t>
            </a:r>
            <a:r>
              <a:rPr lang="en-US" altLang="ko-KR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</a:t>
            </a: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필요성에 대한 인지 부족</a:t>
            </a:r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74953" y="4948221"/>
            <a:ext cx="2685402" cy="1373117"/>
          </a:xfrm>
          <a:prstGeom prst="round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분석을 통해</a:t>
            </a:r>
            <a:endParaRPr lang="en-US" altLang="ko-KR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불량을 검출하는 기술</a:t>
            </a:r>
            <a:endParaRPr lang="en-US" altLang="ko-KR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자체의 난이도 존재</a:t>
            </a:r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 Box 57">
            <a:extLst>
              <a:ext uri="{FF2B5EF4-FFF2-40B4-BE49-F238E27FC236}">
                <a16:creationId xmlns:a16="http://schemas.microsoft.com/office/drawing/2014/main" xmlns="" id="{F2C248D5-204B-4928-9129-06FD0EE23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935" y="3593709"/>
            <a:ext cx="655272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-.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모듈의 양불 판정에 대한 이미지를 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Data Base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화 하여 보관</a:t>
            </a:r>
            <a:endParaRPr lang="en-US" altLang="ko-KR" sz="160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-.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수많은 모델의 이미지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Data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를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Data Lake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에 보관하기 위한 서버 구축</a:t>
            </a:r>
            <a:endParaRPr lang="ko-KR" altLang="en-US" sz="1600" dirty="0">
              <a:solidFill>
                <a:schemeClr val="tx1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1" name="모서리가 둥근 직사각형 55">
            <a:extLst>
              <a:ext uri="{FF2B5EF4-FFF2-40B4-BE49-F238E27FC236}">
                <a16:creationId xmlns:a16="http://schemas.microsoft.com/office/drawing/2014/main" xmlns="" id="{07ECA32F-981B-4292-B81C-FF97D176B5E8}"/>
              </a:ext>
            </a:extLst>
          </p:cNvPr>
          <p:cNvSpPr/>
          <p:nvPr/>
        </p:nvSpPr>
        <p:spPr>
          <a:xfrm>
            <a:off x="416496" y="3403134"/>
            <a:ext cx="480778" cy="162000"/>
          </a:xfrm>
          <a:prstGeom prst="roundRect">
            <a:avLst/>
          </a:prstGeom>
          <a:solidFill>
            <a:srgbClr val="C2147D"/>
          </a:solidFill>
          <a:ln w="635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kern="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본부 최초</a:t>
            </a:r>
            <a:endParaRPr kumimoji="1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6C2689-C93C-42AB-8FE8-08076FAF1FC0}"/>
              </a:ext>
            </a:extLst>
          </p:cNvPr>
          <p:cNvSpPr txBox="1"/>
          <p:nvPr/>
        </p:nvSpPr>
        <p:spPr bwMode="auto">
          <a:xfrm>
            <a:off x="958651" y="2041353"/>
            <a:ext cx="6539011" cy="36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176213" indent="-17621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20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ko-KR" altLang="en-US" sz="1800" b="1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 </a:t>
            </a:r>
            <a:r>
              <a:rPr lang="en-US" altLang="ko-KR" sz="1800" b="1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BM</a:t>
            </a:r>
            <a:r>
              <a:rPr lang="ko-KR" altLang="en-US" sz="1800" b="1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사와의 협업을 통한 모듈 불량을 판정하는 시스템 최초 개발</a:t>
            </a:r>
            <a:endParaRPr lang="en-US" altLang="ko-KR" sz="1800" b="1" dirty="0">
              <a:solidFill>
                <a:srgbClr val="000000"/>
              </a:solidFill>
              <a:latin typeface="LG스마트체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A6C2689-C93C-42AB-8FE8-08076FAF1FC0}"/>
              </a:ext>
            </a:extLst>
          </p:cNvPr>
          <p:cNvSpPr txBox="1"/>
          <p:nvPr/>
        </p:nvSpPr>
        <p:spPr bwMode="auto">
          <a:xfrm>
            <a:off x="958652" y="3294988"/>
            <a:ext cx="5760640" cy="36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176213" indent="-17621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20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ko-KR" altLang="en-US" sz="1800" b="1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 모듈 양 </a:t>
            </a:r>
            <a:r>
              <a:rPr lang="en-US" altLang="ko-KR" sz="1800" b="1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/ </a:t>
            </a:r>
            <a:r>
              <a:rPr lang="ko-KR" altLang="en-US" sz="1800" b="1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불 판정 이미지의 </a:t>
            </a:r>
            <a:r>
              <a:rPr lang="en-US" altLang="ko-KR" sz="1800" b="1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Data Base </a:t>
            </a:r>
            <a:r>
              <a:rPr lang="ko-KR" altLang="en-US" sz="1800" b="1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최초 개발</a:t>
            </a:r>
            <a:endParaRPr lang="en-US" altLang="ko-KR" sz="1800" b="1" dirty="0">
              <a:solidFill>
                <a:srgbClr val="000000"/>
              </a:solidFill>
              <a:latin typeface="LG스마트체 Regular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449558" y="4437112"/>
            <a:ext cx="4071394" cy="3057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수행의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Neck Point </a:t>
            </a:r>
            <a:r>
              <a:rPr lang="ko-KR" altLang="en-US" sz="2000" b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존재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64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8588" y="692150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팀 조직도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1C450891-8360-D5F3-37B3-64F41CD209C9}"/>
              </a:ext>
            </a:extLst>
          </p:cNvPr>
          <p:cNvCxnSpPr/>
          <p:nvPr/>
        </p:nvCxnSpPr>
        <p:spPr>
          <a:xfrm>
            <a:off x="5313200" y="4495214"/>
            <a:ext cx="0" cy="46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11">
            <a:extLst>
              <a:ext uri="{FF2B5EF4-FFF2-40B4-BE49-F238E27FC236}">
                <a16:creationId xmlns:a16="http://schemas.microsoft.com/office/drawing/2014/main" xmlns="" id="{136877CA-6FF9-AB30-6F6E-22DC801DC737}"/>
              </a:ext>
            </a:extLst>
          </p:cNvPr>
          <p:cNvSpPr/>
          <p:nvPr/>
        </p:nvSpPr>
        <p:spPr>
          <a:xfrm>
            <a:off x="3873200" y="1185841"/>
            <a:ext cx="2880000" cy="7977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Sponsor</a:t>
            </a: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TV LCM</a:t>
            </a: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디바이스 개발 담당</a:t>
            </a:r>
            <a:endParaRPr lang="en-US" altLang="ko-KR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3" name="사각형: 둥근 모서리 10">
            <a:extLst>
              <a:ext uri="{FF2B5EF4-FFF2-40B4-BE49-F238E27FC236}">
                <a16:creationId xmlns:a16="http://schemas.microsoft.com/office/drawing/2014/main" xmlns="" id="{43C7024B-43D1-144A-5411-45368772EA64}"/>
              </a:ext>
            </a:extLst>
          </p:cNvPr>
          <p:cNvSpPr/>
          <p:nvPr/>
        </p:nvSpPr>
        <p:spPr>
          <a:xfrm>
            <a:off x="560720" y="3587606"/>
            <a:ext cx="1620000" cy="108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lIns="10800" tIns="10800" rIns="10800" bIns="1080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희성전자</a:t>
            </a:r>
            <a:endParaRPr lang="en-US" altLang="ko-KR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곽성현 팀장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(GZ)</a:t>
            </a:r>
            <a:endParaRPr lang="en-US" altLang="ko-KR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정시영 팀장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(IN)</a:t>
            </a:r>
            <a:endParaRPr lang="en-US" altLang="ko-KR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4" name="사각형: 둥근 모서리 10">
            <a:extLst>
              <a:ext uri="{FF2B5EF4-FFF2-40B4-BE49-F238E27FC236}">
                <a16:creationId xmlns:a16="http://schemas.microsoft.com/office/drawing/2014/main" xmlns="" id="{43C7024B-43D1-144A-5411-45368772EA64}"/>
              </a:ext>
            </a:extLst>
          </p:cNvPr>
          <p:cNvSpPr/>
          <p:nvPr/>
        </p:nvSpPr>
        <p:spPr>
          <a:xfrm>
            <a:off x="560720" y="5150816"/>
            <a:ext cx="16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뉴옵틱스</a:t>
            </a:r>
            <a:endParaRPr lang="en-US" altLang="ko-KR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윤여정 팀장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(GZ)</a:t>
            </a:r>
            <a:endParaRPr lang="en-US" altLang="ko-KR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08720" y="3214542"/>
            <a:ext cx="2124000" cy="313631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6221" y="3000964"/>
            <a:ext cx="78899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2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</a:t>
            </a:r>
            <a:endParaRPr lang="ko-KR" altLang="en-US" sz="2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449662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조직 구성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9" name="사각형: 둥근 모서리 4">
            <a:extLst>
              <a:ext uri="{FF2B5EF4-FFF2-40B4-BE49-F238E27FC236}">
                <a16:creationId xmlns:a16="http://schemas.microsoft.com/office/drawing/2014/main" xmlns="" id="{835B6AEF-B8A4-5C24-BF30-49436C87A2DA}"/>
              </a:ext>
            </a:extLst>
          </p:cNvPr>
          <p:cNvSpPr/>
          <p:nvPr/>
        </p:nvSpPr>
        <p:spPr>
          <a:xfrm>
            <a:off x="4683200" y="3587606"/>
            <a:ext cx="126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리더</a:t>
            </a:r>
            <a:endParaRPr lang="en-US" altLang="ko-KR" b="1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</a:t>
            </a:r>
            <a:r>
              <a:rPr lang="ko-KR" altLang="en-US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팀장</a:t>
            </a:r>
            <a:endParaRPr lang="en-US" altLang="ko-KR" b="1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0" name="사각형: 둥근 모서리 6">
            <a:extLst>
              <a:ext uri="{FF2B5EF4-FFF2-40B4-BE49-F238E27FC236}">
                <a16:creationId xmlns:a16="http://schemas.microsoft.com/office/drawing/2014/main" xmlns="" id="{F3497261-9040-E521-3F1E-25DAD94543E3}"/>
              </a:ext>
            </a:extLst>
          </p:cNvPr>
          <p:cNvSpPr/>
          <p:nvPr/>
        </p:nvSpPr>
        <p:spPr>
          <a:xfrm>
            <a:off x="4683200" y="4952398"/>
            <a:ext cx="126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팀원</a:t>
            </a:r>
            <a:endParaRPr lang="en-US" altLang="ko-KR" b="1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</a:t>
            </a:r>
            <a:r>
              <a:rPr lang="ko-KR" altLang="en-US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선임</a:t>
            </a:r>
            <a:endParaRPr lang="en-US" altLang="ko-KR" b="1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261753" y="3214541"/>
            <a:ext cx="2102894" cy="313631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50812" y="3039193"/>
            <a:ext cx="15247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수행 조직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883601" y="3758572"/>
            <a:ext cx="1260000" cy="2147255"/>
            <a:chOff x="7689304" y="2888154"/>
            <a:chExt cx="1260000" cy="2147255"/>
          </a:xfrm>
        </p:grpSpPr>
        <p:sp>
          <p:nvSpPr>
            <p:cNvPr id="26" name="사각형: 둥근 모서리 6">
              <a:extLst>
                <a:ext uri="{FF2B5EF4-FFF2-40B4-BE49-F238E27FC236}">
                  <a16:creationId xmlns:a16="http://schemas.microsoft.com/office/drawing/2014/main" xmlns="" id="{F3497261-9040-E521-3F1E-25DAD94543E3}"/>
                </a:ext>
              </a:extLst>
            </p:cNvPr>
            <p:cNvSpPr/>
            <p:nvPr/>
          </p:nvSpPr>
          <p:spPr>
            <a:xfrm>
              <a:off x="7689304" y="2888154"/>
              <a:ext cx="1260000" cy="900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10800" tIns="10800" rIns="10800" bIns="108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담당 </a:t>
              </a:r>
              <a:r>
                <a:rPr lang="en-US" altLang="ko-KR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DX</a:t>
              </a:r>
              <a:r>
                <a:rPr lang="ko-KR" altLang="en-US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간사</a:t>
              </a:r>
              <a:endParaRPr lang="en-US" altLang="ko-KR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김동원 책임</a:t>
              </a:r>
              <a:endParaRPr lang="en-US" altLang="ko-KR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7" name="사각형: 둥근 모서리 6">
              <a:extLst>
                <a:ext uri="{FF2B5EF4-FFF2-40B4-BE49-F238E27FC236}">
                  <a16:creationId xmlns:a16="http://schemas.microsoft.com/office/drawing/2014/main" xmlns="" id="{F3497261-9040-E521-3F1E-25DAD94543E3}"/>
                </a:ext>
              </a:extLst>
            </p:cNvPr>
            <p:cNvSpPr/>
            <p:nvPr/>
          </p:nvSpPr>
          <p:spPr>
            <a:xfrm>
              <a:off x="7689304" y="4135409"/>
              <a:ext cx="1260000" cy="900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10800" tIns="10800" rIns="10800" bIns="108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팀 </a:t>
              </a:r>
              <a:r>
                <a:rPr lang="en-US" altLang="ko-KR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DX</a:t>
              </a:r>
              <a:r>
                <a:rPr lang="ko-KR" altLang="en-US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간사</a:t>
              </a:r>
              <a:endParaRPr lang="en-US" altLang="ko-KR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김영대 책임</a:t>
              </a:r>
              <a:endParaRPr lang="en-US" altLang="ko-KR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537176" y="4146499"/>
            <a:ext cx="907400" cy="1047045"/>
            <a:chOff x="6983125" y="3864843"/>
            <a:chExt cx="907400" cy="1047045"/>
          </a:xfrm>
        </p:grpSpPr>
        <p:sp>
          <p:nvSpPr>
            <p:cNvPr id="38" name="아래쪽 화살표 37"/>
            <p:cNvSpPr/>
            <p:nvPr/>
          </p:nvSpPr>
          <p:spPr>
            <a:xfrm rot="5400000">
              <a:off x="7194985" y="4216349"/>
              <a:ext cx="483679" cy="90740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97441" y="3864843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DX </a:t>
              </a:r>
              <a:r>
                <a:rPr lang="ko-KR" altLang="en-US" sz="16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자문</a:t>
              </a:r>
              <a:endPara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99978" y="3566640"/>
            <a:ext cx="1460656" cy="2673007"/>
            <a:chOff x="2698574" y="3284984"/>
            <a:chExt cx="1460656" cy="2673007"/>
          </a:xfrm>
        </p:grpSpPr>
        <p:sp>
          <p:nvSpPr>
            <p:cNvPr id="37" name="아래쪽 화살표 36"/>
            <p:cNvSpPr/>
            <p:nvPr/>
          </p:nvSpPr>
          <p:spPr>
            <a:xfrm rot="5400000">
              <a:off x="3187063" y="4677676"/>
              <a:ext cx="483679" cy="90740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40" name="아래쪽 화살표 39"/>
            <p:cNvSpPr/>
            <p:nvPr/>
          </p:nvSpPr>
          <p:spPr>
            <a:xfrm rot="16200000" flipH="1">
              <a:off x="3187063" y="3721196"/>
              <a:ext cx="483679" cy="90740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98574" y="3284984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Data </a:t>
              </a:r>
              <a:r>
                <a:rPr lang="ko-KR" altLang="en-US" sz="16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제공</a:t>
              </a:r>
              <a:endPara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모델 </a:t>
              </a:r>
              <a:r>
                <a:rPr lang="en-US" altLang="ko-KR" sz="16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Feedback</a:t>
              </a:r>
              <a:endPara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42231" y="5373216"/>
              <a:ext cx="97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판정 모델</a:t>
              </a:r>
              <a:endPara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제공</a:t>
              </a:r>
              <a:endPara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4" name="위쪽/아래쪽 화살표 13"/>
          <p:cNvSpPr/>
          <p:nvPr/>
        </p:nvSpPr>
        <p:spPr>
          <a:xfrm>
            <a:off x="4998200" y="2072795"/>
            <a:ext cx="630000" cy="859591"/>
          </a:xfrm>
          <a:prstGeom prst="upDownArrow">
            <a:avLst>
              <a:gd name="adj1" fmla="val 33873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712190" y="3214542"/>
            <a:ext cx="1620000" cy="313631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5328" y="3025270"/>
            <a:ext cx="126188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z="2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협의체</a:t>
            </a:r>
            <a:endParaRPr lang="ko-KR" altLang="en-US" sz="2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58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449662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조직 구성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451"/>
          <a:stretch/>
        </p:blipFill>
        <p:spPr>
          <a:xfrm>
            <a:off x="1411" y="1229628"/>
            <a:ext cx="9894763" cy="47916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76936" y="3717032"/>
            <a:ext cx="230425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4126" y="692150"/>
            <a:ext cx="3453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&lt;HE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협의체 조직도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0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704528" y="3036603"/>
            <a:ext cx="6831998" cy="292387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ko-KR" altLang="en-US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과제 진행 상황의 주 단위 내부 리뷰 실시</a:t>
            </a:r>
            <a:endParaRPr lang="en-US" altLang="ko-KR" b="1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  -. </a:t>
            </a:r>
            <a:r>
              <a:rPr lang="ko-KR" altLang="en-US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전반적인 과제 진행 현황 리뷰를 통해 과제의 방향성 점검</a:t>
            </a:r>
            <a:endParaRPr lang="en-US" altLang="ko-KR" sz="14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endParaRPr lang="en-US" altLang="ko-KR" b="1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r>
              <a:rPr lang="en-US" altLang="ko-KR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2. BM</a:t>
            </a:r>
            <a:r>
              <a:rPr lang="ko-KR" altLang="en-US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사와의 주기적인 업무 공유 및 </a:t>
            </a:r>
            <a:r>
              <a:rPr lang="en-US" altLang="ko-KR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Feedback </a:t>
            </a:r>
            <a:r>
              <a:rPr lang="ko-KR" altLang="en-US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사항 반영</a:t>
            </a:r>
            <a:endParaRPr lang="en-US" altLang="ko-KR" b="1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 -. </a:t>
            </a:r>
            <a:r>
              <a:rPr lang="ko-KR" altLang="en-US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판정 </a:t>
            </a:r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System</a:t>
            </a:r>
            <a:r>
              <a:rPr lang="ko-KR" altLang="en-US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을 실질적으로 사용하게 될 </a:t>
            </a:r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BM</a:t>
            </a:r>
            <a:r>
              <a:rPr lang="ko-KR" altLang="en-US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사의 요청사항 반영을 통해 </a:t>
            </a:r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System </a:t>
            </a:r>
            <a:r>
              <a:rPr lang="ko-KR" altLang="en-US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보완</a:t>
            </a:r>
            <a:endParaRPr lang="en-US" altLang="ko-KR" sz="16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endParaRPr lang="en-US" altLang="ko-KR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r>
              <a:rPr lang="en-US" altLang="ko-KR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월 단위 팀 내 유사과제 진행 현황 점검</a:t>
            </a:r>
            <a:endParaRPr lang="en-US" altLang="ko-KR" b="1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r>
              <a:rPr lang="en-US" altLang="ko-KR" sz="16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-. </a:t>
            </a:r>
            <a:r>
              <a:rPr lang="ko-KR" altLang="en-US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이미지 분석 등 팀 내 유사과제의 분석 기법 점검을 통해 수행 과제의 보완</a:t>
            </a:r>
            <a:endParaRPr lang="en-US" altLang="ko-KR" sz="14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endParaRPr lang="en-US" altLang="ko-KR" b="1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r>
              <a:rPr lang="en-US" altLang="ko-KR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수행 과제의 정기적인 담당 보고</a:t>
            </a:r>
            <a:endParaRPr lang="en-US" altLang="ko-KR" b="1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eaLnBrk="1" latinLnBrk="1" hangingPunct="1"/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 -. </a:t>
            </a:r>
            <a:r>
              <a:rPr lang="ko-KR" altLang="en-US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과제 진행 현황에 따라 중간보고 </a:t>
            </a:r>
            <a:r>
              <a:rPr lang="ko-KR" altLang="en-US" sz="16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및 완료 보고 진행</a:t>
            </a:r>
            <a:endParaRPr lang="en-US" altLang="ko-KR" sz="14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449662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조직 구성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496" y="1259766"/>
            <a:ext cx="8947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팀장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모델 구축을 위한 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취합 및 업체와의 협의를 통해 과제 수행에 대한 방향성 제시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모듈 불량 판정 모델 제작 및 불량 검출을 위한 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System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구축</a:t>
            </a:r>
            <a:endParaRPr lang="en-US" altLang="ko-KR" sz="16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8584" y="862633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팀원의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R&amp;R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95250" y="2492896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팀 운영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Ground Rules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5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73499"/>
              </p:ext>
            </p:extLst>
          </p:nvPr>
        </p:nvGraphicFramePr>
        <p:xfrm>
          <a:off x="128464" y="1227666"/>
          <a:ext cx="9685570" cy="507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100"/>
                <a:gridCol w="1701997"/>
                <a:gridCol w="1701997"/>
                <a:gridCol w="1701997"/>
                <a:gridCol w="1544749"/>
                <a:gridCol w="2124730"/>
              </a:tblGrid>
              <a:tr h="695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Data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수집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 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차구현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초기모델 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평가 및 최적화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 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확대검증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배포 및 개선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13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~22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~22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~23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~23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23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24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25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중장기 계획 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2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목표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 판정을 위한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Data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취합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판정 초기 모델 구현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 개선 및 최적화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55QNED80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Edge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 확대 검증활동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75QNED99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Mini LED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업체 공유 및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Feedback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8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세부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Activity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업체별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모듈 사진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Data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취합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업체별 판정 현황 확인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-. Yolo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를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이용한 판정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구현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초기 모델을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이용한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판정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수준 검증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판정 모델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적확도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증대 활동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확대전개 검증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-.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업체별 적용 가능 여부 논의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-.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중장기 계획 수립 및 추진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①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판정 모델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UI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구축 및 배포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②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업체별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Feedback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반영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 수정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③ 투자비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설비 검토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④ 자동화 평가 가능 아이템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추가 검토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28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Output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초기 이미지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기반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Data Lake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구성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양불 판정 초기 모델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판정성능 개선을 위한 이미지 데이터 전처리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판정 모델 코드 개선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실제 불량 판정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정확도 검증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 구축 준비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(23Y)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시스템 및 설비 구축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(24Y)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Global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확대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(25Y)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2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847207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절차 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Tailoring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680" y="704362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rial Narrow"/>
                <a:ea typeface="LG스마트체 Regular"/>
              </a:rPr>
              <a:t>실행 과제의 </a:t>
            </a:r>
            <a:r>
              <a:rPr lang="en-US" altLang="ko-KR" b="1" dirty="0">
                <a:latin typeface="Arial Narrow"/>
                <a:ea typeface="LG스마트체 Regular"/>
              </a:rPr>
              <a:t>Process </a:t>
            </a:r>
            <a:r>
              <a:rPr lang="ko-KR" altLang="en-US" b="1" dirty="0">
                <a:latin typeface="Arial Narrow"/>
                <a:ea typeface="LG스마트체 Regular"/>
              </a:rPr>
              <a:t>정의 및 단계별 세부항목 정의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87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28464" y="2135749"/>
            <a:ext cx="1476685" cy="27115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이미지 분석을</a:t>
            </a:r>
            <a:endParaRPr lang="en-US" altLang="ko-KR" sz="14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이용한 </a:t>
            </a:r>
            <a:endParaRPr lang="en-US" altLang="ko-KR" sz="14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모듈 </a:t>
            </a:r>
            <a:r>
              <a:rPr lang="ko-KR" altLang="en-US" sz="14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배면 부자재 점검 </a:t>
            </a:r>
            <a:r>
              <a:rPr lang="en-US" altLang="ko-KR" sz="14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System </a:t>
            </a:r>
            <a:r>
              <a:rPr lang="ko-KR" altLang="en-US" sz="14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구축</a:t>
            </a:r>
            <a:endParaRPr lang="en-US" altLang="ko-KR" sz="14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 검출의 완전 자동화</a:t>
            </a:r>
            <a:endParaRPr lang="ko-KR" altLang="en-US" sz="14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17" name="꺾인 연결선 16"/>
          <p:cNvCxnSpPr>
            <a:stCxn id="12" idx="3"/>
            <a:endCxn id="13" idx="1"/>
          </p:cNvCxnSpPr>
          <p:nvPr/>
        </p:nvCxnSpPr>
        <p:spPr>
          <a:xfrm flipV="1">
            <a:off x="1605149" y="1751416"/>
            <a:ext cx="395523" cy="1740112"/>
          </a:xfrm>
          <a:prstGeom prst="bentConnector3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2" idx="3"/>
            <a:endCxn id="14" idx="1"/>
          </p:cNvCxnSpPr>
          <p:nvPr/>
        </p:nvCxnSpPr>
        <p:spPr>
          <a:xfrm flipV="1">
            <a:off x="1605149" y="3126241"/>
            <a:ext cx="395523" cy="36528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2" idx="3"/>
            <a:endCxn id="15" idx="1"/>
          </p:cNvCxnSpPr>
          <p:nvPr/>
        </p:nvCxnSpPr>
        <p:spPr>
          <a:xfrm>
            <a:off x="1605149" y="3491528"/>
            <a:ext cx="395523" cy="1005961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999065" y="2009789"/>
            <a:ext cx="1166790" cy="2107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양</a:t>
            </a:r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불 판정을 위한 이미지 데이터 취합</a:t>
            </a:r>
            <a:endParaRPr lang="ko-KR" altLang="en-US" sz="1000" dirty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3621" y="935131"/>
            <a:ext cx="2784084" cy="251962"/>
            <a:chOff x="816531" y="1952902"/>
            <a:chExt cx="3757040" cy="251962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816531" y="2204864"/>
              <a:ext cx="3757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1553678" y="1952902"/>
              <a:ext cx="2381732" cy="12907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실행 항목 전개</a:t>
              </a:r>
              <a:endParaRPr lang="ko-KR" altLang="en-US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16170" y="908720"/>
            <a:ext cx="1656183" cy="278373"/>
            <a:chOff x="5025008" y="1926491"/>
            <a:chExt cx="4630757" cy="278373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5025008" y="2204864"/>
              <a:ext cx="463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5161205" y="1926491"/>
              <a:ext cx="4358360" cy="1818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담당자</a:t>
              </a:r>
              <a:endParaRPr lang="ko-KR" altLang="en-US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88378" y="908720"/>
            <a:ext cx="1656183" cy="278373"/>
            <a:chOff x="5025008" y="1926491"/>
            <a:chExt cx="4630757" cy="278373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5025008" y="2204864"/>
              <a:ext cx="463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5161205" y="1926491"/>
              <a:ext cx="4358360" cy="1818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일정</a:t>
              </a:r>
              <a:endParaRPr lang="ko-KR" altLang="en-US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688578" y="908720"/>
            <a:ext cx="1656183" cy="278373"/>
            <a:chOff x="5025008" y="1926491"/>
            <a:chExt cx="4630757" cy="278373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5025008" y="2204864"/>
              <a:ext cx="463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5161205" y="1926491"/>
              <a:ext cx="4358360" cy="1818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완료판단 기준</a:t>
              </a:r>
              <a:endParaRPr lang="ko-KR" altLang="en-US" sz="16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000672" y="1556792"/>
            <a:ext cx="1100273" cy="389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수집 및 편집</a:t>
            </a:r>
            <a:endParaRPr lang="ko-KR" altLang="en-US" sz="12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257452" y="1597254"/>
            <a:ext cx="2965038" cy="369332"/>
            <a:chOff x="4546210" y="2605366"/>
            <a:chExt cx="2965038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4546210" y="2605366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유병천 책임</a:t>
              </a:r>
              <a:endPara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07072" y="2605366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~22</a:t>
              </a:r>
              <a:r>
                <a:rPr lang="ko-KR" altLang="en-US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년 </a:t>
              </a:r>
              <a:r>
                <a:rPr lang="en-US" altLang="ko-KR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9</a:t>
              </a:r>
              <a:r>
                <a:rPr lang="ko-KR" altLang="en-US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월</a:t>
              </a:r>
              <a:endPara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000672" y="2931617"/>
            <a:ext cx="1100273" cy="389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판정 모델 구현</a:t>
            </a:r>
            <a:endParaRPr lang="ko-KR" altLang="en-US" sz="12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57452" y="2968502"/>
            <a:ext cx="2966821" cy="369332"/>
            <a:chOff x="4546210" y="3542255"/>
            <a:chExt cx="2966821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4546210" y="3542255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원종권 선임</a:t>
              </a:r>
              <a:endPara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8855" y="3542255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~23</a:t>
              </a:r>
              <a:r>
                <a:rPr lang="ko-KR" altLang="en-US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년 </a:t>
              </a:r>
              <a:r>
                <a:rPr lang="en-US" altLang="ko-KR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3</a:t>
              </a:r>
              <a:r>
                <a:rPr lang="ko-KR" altLang="en-US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월</a:t>
              </a:r>
              <a:endPara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000672" y="4302865"/>
            <a:ext cx="1100273" cy="389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검증 및 개선활동 진행</a:t>
            </a:r>
            <a:endParaRPr lang="ko-KR" altLang="en-US" sz="12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257452" y="4336173"/>
            <a:ext cx="2965038" cy="381443"/>
            <a:chOff x="4546210" y="4797152"/>
            <a:chExt cx="2965038" cy="381443"/>
          </a:xfrm>
        </p:grpSpPr>
        <p:sp>
          <p:nvSpPr>
            <p:cNvPr id="30" name="TextBox 29"/>
            <p:cNvSpPr txBox="1"/>
            <p:nvPr/>
          </p:nvSpPr>
          <p:spPr>
            <a:xfrm>
              <a:off x="4546210" y="4797152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원종권 선임</a:t>
              </a:r>
              <a:endPara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07072" y="4809263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~23</a:t>
              </a:r>
              <a:r>
                <a:rPr lang="ko-KR" altLang="en-US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년 </a:t>
              </a:r>
              <a:r>
                <a:rPr lang="en-US" altLang="ko-KR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9</a:t>
              </a:r>
              <a:r>
                <a:rPr lang="ko-KR" altLang="en-US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월</a:t>
              </a:r>
              <a:endPara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1802910" y="4437112"/>
            <a:ext cx="0" cy="144016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802910" y="5877272"/>
            <a:ext cx="1977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000672" y="5692955"/>
            <a:ext cx="1100273" cy="3892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배포 및 </a:t>
            </a:r>
            <a:r>
              <a:rPr lang="en-US" altLang="ko-KR" sz="12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Feedback </a:t>
            </a:r>
            <a:r>
              <a:rPr lang="ko-KR" altLang="en-US" sz="12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반영</a:t>
            </a:r>
            <a:endParaRPr lang="ko-KR" altLang="en-US" sz="12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64977" y="57029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37607" y="5425914"/>
            <a:ext cx="1552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23Y,24Y,25Y</a:t>
            </a:r>
          </a:p>
          <a:p>
            <a:pPr algn="ctr"/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중장기계획</a:t>
            </a:r>
            <a:endParaRPr lang="en-US" altLang="ko-KR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추진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77758" y="3432403"/>
            <a:ext cx="1247050" cy="2107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이미지 </a:t>
            </a:r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 활용한 판정 모델 초안 수립</a:t>
            </a:r>
            <a:endParaRPr lang="ko-KR" altLang="en-US" sz="1000" dirty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9065" y="4847307"/>
            <a:ext cx="1166790" cy="2107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판정 모델 정확도 검증 및 개선</a:t>
            </a:r>
            <a:endParaRPr lang="ko-KR" altLang="en-US" sz="1000" dirty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977758" y="6174084"/>
            <a:ext cx="1166790" cy="2107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업체 배포 및 </a:t>
            </a:r>
            <a:r>
              <a:rPr lang="en-US" altLang="ko-KR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Feedback </a:t>
            </a:r>
            <a:r>
              <a:rPr lang="ko-KR" altLang="en-US" sz="10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취합</a:t>
            </a:r>
            <a:endParaRPr lang="ko-KR" altLang="en-US" sz="1000" dirty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08664" y="1612529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사진 데이터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취합 완료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708664" y="2916233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판정이 가능한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구현 완료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708664" y="4348284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양불 판정의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KPI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달성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13285" y="5518247"/>
            <a:ext cx="20730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4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구축 준비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(23Y)</a:t>
            </a:r>
          </a:p>
          <a:p>
            <a:pPr algn="ctr"/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 및 설비 구축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(24Y)</a:t>
            </a:r>
          </a:p>
          <a:p>
            <a:pPr algn="ctr"/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Global </a:t>
            </a:r>
            <a:r>
              <a:rPr lang="ko-KR" altLang="en-US" sz="14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확대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(25Y)</a:t>
            </a:r>
          </a:p>
        </p:txBody>
      </p:sp>
      <p:sp>
        <p:nvSpPr>
          <p:cNvPr id="72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847207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절차 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Tailoring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6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568624" y="1286286"/>
            <a:ext cx="7149754" cy="49716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847207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절차 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Tailoring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1804" y="683404"/>
            <a:ext cx="698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전자의 협력사인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사로의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전파를 통해 </a:t>
            </a:r>
            <a:r>
              <a:rPr lang="en-US" altLang="ko-KR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역량 점진적 향상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유도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="" xmlns:a16="http://schemas.microsoft.com/office/drawing/2014/main" id="{F3497261-9040-E521-3F1E-25DAD94543E3}"/>
              </a:ext>
            </a:extLst>
          </p:cNvPr>
          <p:cNvSpPr/>
          <p:nvPr/>
        </p:nvSpPr>
        <p:spPr>
          <a:xfrm>
            <a:off x="2036856" y="1484784"/>
            <a:ext cx="1620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23Y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" name="사각형: 둥근 모서리 6">
            <a:extLst>
              <a:ext uri="{FF2B5EF4-FFF2-40B4-BE49-F238E27FC236}">
                <a16:creationId xmlns="" xmlns:a16="http://schemas.microsoft.com/office/drawing/2014/main" id="{F3497261-9040-E521-3F1E-25DAD94543E3}"/>
              </a:ext>
            </a:extLst>
          </p:cNvPr>
          <p:cNvSpPr/>
          <p:nvPr/>
        </p:nvSpPr>
        <p:spPr>
          <a:xfrm>
            <a:off x="4737156" y="1484784"/>
            <a:ext cx="1620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24Y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사각형: 둥근 모서리 6">
            <a:extLst>
              <a:ext uri="{FF2B5EF4-FFF2-40B4-BE49-F238E27FC236}">
                <a16:creationId xmlns="" xmlns:a16="http://schemas.microsoft.com/office/drawing/2014/main" id="{F3497261-9040-E521-3F1E-25DAD94543E3}"/>
              </a:ext>
            </a:extLst>
          </p:cNvPr>
          <p:cNvSpPr/>
          <p:nvPr/>
        </p:nvSpPr>
        <p:spPr>
          <a:xfrm>
            <a:off x="7437456" y="1484784"/>
            <a:ext cx="1620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25Y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2680" y="291565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구축 준비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0930" y="291565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시범 운영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57825" y="291565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Global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확산 전개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4694" y="3787958"/>
            <a:ext cx="268535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설비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투자비용 산정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항목 추가 발굴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(LGE/BM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Line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설비 구축 방안 수립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자동화를 위한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입수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역량 강화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4968" y="3787958"/>
            <a:ext cx="24384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대표모델 선정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시범 적용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Site(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법인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선정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설비 투자 및 </a:t>
            </a:r>
            <a:r>
              <a:rPr lang="ko-KR" altLang="en-US" sz="1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셋업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시스템 운영 및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F/B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시스템 개선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DX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업무 인식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확산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자동화 외 </a:t>
            </a:r>
            <a:r>
              <a:rPr lang="ko-KR" altLang="en-US" sz="1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협력사</a:t>
            </a:r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효율화 개선 추진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3159" y="3787958"/>
            <a:ext cx="24272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BM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전 법인 수평 전개 추진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생활화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2978" y="2712900"/>
            <a:ext cx="1388305" cy="8415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2978" y="3885843"/>
            <a:ext cx="1388305" cy="8415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수행</a:t>
            </a:r>
            <a:endParaRPr lang="en-US" altLang="ko-KR" b="1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</a:t>
            </a:r>
            <a:endParaRPr lang="ko-KR" altLang="en-US" b="1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9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749424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Data 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정의 및 수집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25" y="1340768"/>
            <a:ext cx="9513504" cy="1794604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검출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System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구축하여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사에서 수행하는 모듈 배면 부자재 부착 검사를 대체하기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위함이므로 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600" b="1" u="sng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부자재의 부착 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현황을 확인할 수 있는 모듈 배면의 사진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취합이 필요하다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초기 모델링 구성을 위한 대표모델로 팀 내 신규 개발 모델인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55QNED80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모델을 선정한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 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600" b="1" u="sng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Case </a:t>
            </a:r>
            <a:r>
              <a:rPr lang="ko-KR" altLang="en-US" sz="1600" b="1" u="sng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별 이미지 데이터</a:t>
            </a:r>
            <a:r>
              <a:rPr lang="ko-KR" altLang="en-US" sz="1600" u="sng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확보하여 검출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System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구축하고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추후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 모델의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수집을 통해 확대전개 진행을 목표로 한다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67086" y="727918"/>
            <a:ext cx="3032784" cy="61285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 데이터 정의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8111" y="3796373"/>
            <a:ext cx="3032784" cy="3057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 수집 방법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24" y="4227667"/>
            <a:ext cx="9225472" cy="1794604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Event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진행 간 조립하는 모듈의 배면 사진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취합을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위해 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600" b="1" u="sng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조립을 진행하는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</a:t>
            </a:r>
            <a:r>
              <a:rPr lang="ko-KR" altLang="en-US" sz="1600" b="1" u="sng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담당자를 통해 모듈 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배면사진 촬영</a:t>
            </a:r>
            <a:r>
              <a:rPr lang="ko-KR" altLang="en-US" sz="1600" u="sng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송부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(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희성전자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HQ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진동수 팀장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인도네시아 법인 정시영 팀장 회신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사진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경우 실제 </a:t>
            </a:r>
            <a:r>
              <a:rPr lang="ko-KR" altLang="en-US" sz="16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조립시에는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발생 수량이 많지 않아 </a:t>
            </a:r>
            <a:r>
              <a:rPr lang="ko-KR" altLang="en-US" sz="16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머신러닝이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가능한 수준의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수량 확보가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어려우므로 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인위적으로 불량 현상을 만든 뒤 사진 촬영 진행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하여 수량 확보</a:t>
            </a: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749424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Data 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정의 및 수집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96" y="1237196"/>
            <a:ext cx="5657969" cy="908207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① 균일한 데이터 확보를 위해 가급적 동일한 위치에서 사진촬영 필요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② 부착된 부자재가 사진상 누락되지 않도록 유의하여 촬영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② 양질의 데이터 확보를 위해 가급적 고화질로 사진 촬영</a:t>
            </a: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46999" y="1853488"/>
            <a:ext cx="2430000" cy="43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65723" y="1853488"/>
            <a:ext cx="2430000" cy="432000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7825890" y="4291614"/>
            <a:ext cx="584401" cy="5353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37094" y="5278242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양품 모듈 사진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55818" y="5278242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모듈 사진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584406" y="2438447"/>
            <a:ext cx="3621216" cy="29254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수집 </a:t>
            </a:r>
            <a:r>
              <a:rPr lang="en-US" altLang="ko-KR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예시</a:t>
            </a:r>
            <a:endParaRPr lang="ko-KR" altLang="en-US" sz="20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28588" y="692150"/>
            <a:ext cx="3032784" cy="61285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Data </a:t>
            </a:r>
            <a:r>
              <a:rPr lang="ko-KR" altLang="en-US" sz="2000" b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수집시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유의사항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0606" y="5736420"/>
            <a:ext cx="8136904" cy="4267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</a:t>
            </a:r>
            <a:r>
              <a:rPr lang="ko-KR" altLang="en-US" sz="16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머신러닝을 </a:t>
            </a:r>
            <a:r>
              <a:rPr lang="ko-KR" altLang="en-US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통한 학습 및 판정 </a:t>
            </a:r>
            <a:r>
              <a:rPr lang="en-US" altLang="ko-KR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System</a:t>
            </a:r>
            <a:r>
              <a:rPr lang="ko-KR" altLang="en-US" sz="16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구현을 위해 양</a:t>
            </a:r>
            <a:r>
              <a:rPr lang="en-US" altLang="ko-KR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불 </a:t>
            </a:r>
            <a:r>
              <a:rPr lang="en-US" altLang="ko-KR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Case </a:t>
            </a:r>
            <a:r>
              <a:rPr lang="ko-KR" altLang="en-US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별 </a:t>
            </a:r>
            <a:r>
              <a:rPr lang="en-US" altLang="ko-KR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</a:t>
            </a:r>
            <a:r>
              <a:rPr lang="ko-KR" altLang="en-US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장 이상의 사진 취합 필요</a:t>
            </a:r>
            <a:endParaRPr lang="ko-KR" altLang="en-US" sz="1600" dirty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571637" y="3835431"/>
            <a:ext cx="1029454" cy="4267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누락 불량</a:t>
            </a:r>
            <a:endParaRPr lang="ko-KR" altLang="en-US" sz="1600" dirty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9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449662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실행 기획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검증 모델 수립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66" y="691767"/>
            <a:ext cx="860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대표적인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Object Detection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방법인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CNN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YOLO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이용하여 판정 모델 수립 및 검증 진행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69" y="2213772"/>
            <a:ext cx="2127846" cy="14117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22926" y="1819602"/>
            <a:ext cx="45624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정보의 공간적인 특징을 추출하는데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유용한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CNN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분석을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이용하면 추후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</a:t>
            </a:r>
            <a:r>
              <a:rPr lang="ko-KR" altLang="en-US" sz="14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모델로의 </a:t>
            </a:r>
            <a:r>
              <a:rPr lang="ko-KR" altLang="en-US" sz="1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확대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적용이 유용할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것으로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판단됨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양품과 불량품 간의 차이가 명확하지 않을 경우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정확도가 떨어지며 판정 속도가 느리다는 단점이 있음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71052" y="4262611"/>
            <a:ext cx="4706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en-US" altLang="ko-KR" sz="1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Roboflow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이용한 이미지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Object Detection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Augmentation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 후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YOLOv5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이용하여 양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머신 러닝 진행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수립 후 판정 정확도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효율이 높으나 이미지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전처리 및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Augmentation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작업에 시간이 소요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7174" y="1789947"/>
            <a:ext cx="4592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CNN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(Convolution Neutral Network)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174" y="3816757"/>
            <a:ext cx="4592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YOLOv5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(You Only Look Once)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76" y="4110922"/>
            <a:ext cx="3868776" cy="23841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3836" y="7421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Creative thinking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="" xmlns:a16="http://schemas.microsoft.com/office/drawing/2014/main" id="{B24249C0-B544-4570-A22D-272C5C4EBE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2239" y="1531196"/>
            <a:ext cx="238016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/>
        </p:spPr>
        <p:txBody>
          <a:bodyPr lIns="122182" tIns="61091" rIns="122182" bIns="6109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8" name="Text Box 2">
            <a:extLst>
              <a:ext uri="{FF2B5EF4-FFF2-40B4-BE49-F238E27FC236}">
                <a16:creationId xmlns="" xmlns:a16="http://schemas.microsoft.com/office/drawing/2014/main" id="{9605EB89-444C-4606-BC52-B1B05FA8C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2601" y="1202604"/>
            <a:ext cx="101548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모델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Line 15">
            <a:extLst>
              <a:ext uri="{FF2B5EF4-FFF2-40B4-BE49-F238E27FC236}">
                <a16:creationId xmlns="" xmlns:a16="http://schemas.microsoft.com/office/drawing/2014/main" id="{B24249C0-B544-4570-A22D-272C5C4EBE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5818" y="1531196"/>
            <a:ext cx="238016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/>
        </p:spPr>
        <p:txBody>
          <a:bodyPr lIns="122182" tIns="61091" rIns="122182" bIns="6109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20" name="Text Box 2">
            <a:extLst>
              <a:ext uri="{FF2B5EF4-FFF2-40B4-BE49-F238E27FC236}">
                <a16:creationId xmlns="" xmlns:a16="http://schemas.microsoft.com/office/drawing/2014/main" id="{9605EB89-444C-4606-BC52-B1B05FA8C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180" y="1202604"/>
            <a:ext cx="101548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선정 사유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0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/>
          <p:cNvSpPr/>
          <p:nvPr/>
        </p:nvSpPr>
        <p:spPr>
          <a:xfrm>
            <a:off x="152400" y="5379826"/>
            <a:ext cx="9656395" cy="135687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12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1200" b="1" kern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12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12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평가자 기록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.. </a:t>
            </a:r>
            <a:endParaRPr lang="ko-KR" altLang="en-US" sz="1200" b="1" ker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992756" y="175161"/>
            <a:ext cx="734440" cy="2667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작성예시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49269"/>
              </p:ext>
            </p:extLst>
          </p:nvPr>
        </p:nvGraphicFramePr>
        <p:xfrm>
          <a:off x="164124" y="154644"/>
          <a:ext cx="7142313" cy="4944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856"/>
                <a:gridCol w="2909440"/>
                <a:gridCol w="1280160"/>
                <a:gridCol w="1903857"/>
              </a:tblGrid>
              <a:tr h="37602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요약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 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AI(</a:t>
                      </a:r>
                      <a:r>
                        <a:rPr lang="ko-KR" altLang="en-US" sz="1000" b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이미지분석</a:t>
                      </a:r>
                      <a:r>
                        <a:rPr lang="en-US" altLang="ko-KR" sz="1000" b="1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000" b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을 이용한 모듈 배면 부자재 점검</a:t>
                      </a:r>
                      <a:endParaRPr lang="ko-KR" altLang="en-US" sz="1000" b="1" kern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 유형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DX for</a:t>
                      </a:r>
                      <a:r>
                        <a:rPr lang="en-US" altLang="ko-KR" sz="1000" b="1" kern="0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Company</a:t>
                      </a:r>
                      <a:endParaRPr lang="ko-KR" altLang="en-US" sz="1000" b="1" kern="0" smtClean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실행자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소속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유병천</a:t>
                      </a:r>
                      <a:r>
                        <a:rPr lang="en-US" altLang="ko-KR" sz="105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Project Leader</a:t>
                      </a:r>
                      <a:endParaRPr lang="ko-KR" altLang="en-US" sz="1050" kern="0" dirty="0" smtClean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0"/>
                      <a:r>
                        <a:rPr lang="en-US" altLang="ko-KR" sz="9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(UHD1 Project)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7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 개요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 모듈 조립 후 진행하는 모듈 배면 부자재 부착 검사를 이미지 분석 모델을 이용한 자동화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System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으로 개선하여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사의 품질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생산성 향상 및 업무효율화에 기여함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R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5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 성과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altLang="ko-KR" sz="1000" dirty="0" smtClean="0">
                        <a:solidFill>
                          <a:prstClr val="black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defTabSz="844083" latinLnBrk="0"/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- </a:t>
                      </a:r>
                      <a:r>
                        <a:rPr lang="ko-KR" altLang="en-US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부자재 부착 불량 판정의 정확도 및 검출 시간 향상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defTabSz="844083" latinLnBrk="0"/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- </a:t>
                      </a:r>
                      <a:r>
                        <a:rPr lang="ko-KR" altLang="en-US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불량률 감소로 인한 고객 만족도 증대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defTabSz="844083" latinLnBrk="0"/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-</a:t>
                      </a: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DX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기반 일하는 문화를 </a:t>
                      </a: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사로까지 확대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defTabSz="844083" latinLnBrk="0"/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 defTabSz="844083" latinLnBrk="0">
                        <a:buFontTx/>
                        <a:buNone/>
                      </a:pPr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1000" b="0" kern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기존에 </a:t>
                      </a:r>
                      <a:r>
                        <a:rPr lang="ko-KR" altLang="en-US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부자재 부착 불량을 검증했던 </a:t>
                      </a:r>
                      <a:r>
                        <a:rPr lang="ko-KR" altLang="en-US" sz="1000" b="0" kern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작업인원 감소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 defTabSz="844083" latinLnBrk="0">
                        <a:buFontTx/>
                        <a:buNone/>
                      </a:pPr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kern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→ 상세 감소 인원 검토 </a:t>
                      </a:r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b="0" kern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 검토 진행 중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 defTabSz="844083" latinLnBrk="0">
                        <a:buFontTx/>
                        <a:buNone/>
                      </a:pP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각 </a:t>
                      </a:r>
                      <a:r>
                        <a:rPr lang="ko-KR" altLang="en-US" sz="1000" b="0" kern="0" baseline="0" dirty="0" err="1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모델별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판정 결과의 </a:t>
                      </a: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Data Base 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구축</a:t>
                      </a:r>
                      <a:endParaRPr lang="en-US" altLang="ko-KR" sz="1000" b="0" kern="0" baseline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 defTabSz="844083" latinLnBrk="0">
                        <a:buFontTx/>
                        <a:buNone/>
                      </a:pPr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 기인 불량률 감소</a:t>
                      </a:r>
                      <a:endParaRPr lang="ko-KR" altLang="en-US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200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4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Best Practice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1.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모듈 배면 양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불 판정 기준 수립 및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 Base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</a:t>
                      </a: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① 각 </a:t>
                      </a:r>
                      <a:r>
                        <a:rPr kumimoji="1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모델별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부자재 부착 기준 수립 및 합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불 판정 결과 사진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 Base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</a:t>
                      </a: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②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BM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 판정 기준의 표준화</a:t>
                      </a: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③ </a:t>
                      </a:r>
                      <a:r>
                        <a:rPr kumimoji="1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모델별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이벤트별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업로드를 통한 부착 정확도 비교 가능 </a:t>
                      </a: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2.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모듈 검사 과정의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DX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적용을 위한 방안 제시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①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BM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 </a:t>
                      </a:r>
                      <a:r>
                        <a:rPr kumimoji="1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검사시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양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불 판정에 대한 이미지 공유 요청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②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System UI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 후 법인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/ BM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사로의 배포를 통한 확산전개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3.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수립된 모델의 배포 및 수평전개</a:t>
                      </a: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① 구축된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System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의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Global (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법인 및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BM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배포 및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Feedback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취합</a:t>
                      </a: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② 판정 모델의 개선활동 증대 판정 성능 증대</a:t>
                      </a:r>
                      <a:endParaRPr kumimoji="1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213146"/>
              </p:ext>
            </p:extLst>
          </p:nvPr>
        </p:nvGraphicFramePr>
        <p:xfrm>
          <a:off x="7424077" y="154644"/>
          <a:ext cx="2384718" cy="513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718"/>
              </a:tblGrid>
              <a:tr h="380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DX </a:t>
                      </a:r>
                      <a:r>
                        <a:rPr kumimoji="1" lang="ko-KR" alt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관련 주요 학습 이력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9132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1. Domain DX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역량인증 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Level1 – Pass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[HE DX Booster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교육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]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2.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파이썬 프로그래밍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(32Hr)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3.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데이터 사이언스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통계분석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)(24Hr)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4.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디지털 역량강화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머신러닝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)(72Hr)</a:t>
                      </a:r>
                    </a:p>
                  </a:txBody>
                  <a:tcPr marL="3600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0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DX </a:t>
                      </a:r>
                      <a:r>
                        <a:rPr kumimoji="1" lang="ko-KR" altLang="en-US" sz="11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관련 업무 및 과제 실행 이력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78051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2022</a:t>
                      </a:r>
                      <a:r>
                        <a:rPr lang="ko-KR" altLang="en-US" sz="1000" b="0" kern="0" baseline="0" dirty="0" smtClean="0">
                          <a:solidFill>
                            <a:prstClr val="black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</a:t>
                      </a:r>
                      <a:endParaRPr lang="en-US" altLang="ko-KR" sz="1000" b="0" kern="0" baseline="0" dirty="0" smtClean="0">
                        <a:solidFill>
                          <a:prstClr val="black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DX LV1 </a:t>
                      </a:r>
                      <a:r>
                        <a:rPr lang="ko-KR" altLang="en-US" sz="1000" b="0" kern="0" baseline="0" dirty="0" smtClean="0">
                          <a:solidFill>
                            <a:prstClr val="black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취득</a:t>
                      </a:r>
                      <a:endParaRPr lang="en-US" altLang="ko-KR" sz="1000" b="0" kern="0" baseline="0" dirty="0" smtClean="0">
                        <a:solidFill>
                          <a:prstClr val="black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DX LV2 </a:t>
                      </a:r>
                      <a:r>
                        <a:rPr lang="ko-KR" altLang="en-US" sz="1000" b="0" kern="0" baseline="0" dirty="0" smtClean="0">
                          <a:solidFill>
                            <a:prstClr val="black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취득</a:t>
                      </a: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(22.12)</a:t>
                      </a:r>
                    </a:p>
                  </a:txBody>
                  <a:tcPr marL="3600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580677"/>
              </p:ext>
            </p:extLst>
          </p:nvPr>
        </p:nvGraphicFramePr>
        <p:xfrm>
          <a:off x="164125" y="5398488"/>
          <a:ext cx="7452508" cy="544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644"/>
                <a:gridCol w="1064644"/>
                <a:gridCol w="1064644"/>
                <a:gridCol w="1064644"/>
                <a:gridCol w="1064644"/>
                <a:gridCol w="1064644"/>
                <a:gridCol w="1064644"/>
              </a:tblGrid>
              <a:tr h="31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과제 </a:t>
                      </a:r>
                      <a:r>
                        <a:rPr kumimoji="1" lang="en-US" altLang="ko-KR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impact</a:t>
                      </a:r>
                      <a:endParaRPr kumimoji="1" lang="ko-KR" altLang="en-US" sz="10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성공의</a:t>
                      </a:r>
                      <a:r>
                        <a:rPr kumimoji="1" lang="en-US" altLang="ko-KR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문제해결 절차 충실도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변화관리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성과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태도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총점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023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1" name="직사각형 120"/>
          <p:cNvSpPr/>
          <p:nvPr/>
        </p:nvSpPr>
        <p:spPr>
          <a:xfrm>
            <a:off x="1234126" y="1778530"/>
            <a:ext cx="787724" cy="162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정성적</a:t>
            </a:r>
            <a:r>
              <a:rPr lang="en-US" altLang="ko-KR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성과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4154083" y="1778523"/>
            <a:ext cx="787724" cy="162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정량적</a:t>
            </a:r>
            <a:r>
              <a:rPr lang="en-US" altLang="ko-KR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성과</a:t>
            </a:r>
          </a:p>
        </p:txBody>
      </p:sp>
    </p:spTree>
    <p:extLst>
      <p:ext uri="{BB962C8B-B14F-4D97-AF65-F5344CB8AC3E}">
        <p14:creationId xmlns:p14="http://schemas.microsoft.com/office/powerpoint/2010/main" val="415378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72480" y="2221832"/>
            <a:ext cx="9484435" cy="4556916"/>
          </a:xfrm>
          <a:prstGeom prst="roundRect">
            <a:avLst>
              <a:gd name="adj" fmla="val 469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449662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수행 절차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수행 성과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 Box 57"/>
          <p:cNvSpPr txBox="1">
            <a:spLocks noChangeArrowheads="1"/>
          </p:cNvSpPr>
          <p:nvPr/>
        </p:nvSpPr>
        <p:spPr bwMode="auto">
          <a:xfrm>
            <a:off x="1352600" y="2295998"/>
            <a:ext cx="21153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 u="sng" dirty="0" smtClean="0">
                <a:latin typeface="LG스마트체 Regular" pitchFamily="50" charset="-127"/>
                <a:ea typeface="LG스마트체 Regular" pitchFamily="50" charset="-127"/>
              </a:rPr>
              <a:t>As-Is</a:t>
            </a:r>
            <a:endParaRPr lang="ko-KR" altLang="en-US" sz="2000" b="1" u="sng" dirty="0" smtClean="0"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11" name="Text Box 57"/>
          <p:cNvSpPr txBox="1">
            <a:spLocks noChangeArrowheads="1"/>
          </p:cNvSpPr>
          <p:nvPr/>
        </p:nvSpPr>
        <p:spPr bwMode="auto">
          <a:xfrm>
            <a:off x="6474673" y="2295998"/>
            <a:ext cx="21153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 u="sng" dirty="0" smtClean="0">
                <a:latin typeface="LG스마트체 Regular" pitchFamily="50" charset="-127"/>
                <a:ea typeface="LG스마트체 Regular" pitchFamily="50" charset="-127"/>
              </a:rPr>
              <a:t>To-Be</a:t>
            </a:r>
            <a:endParaRPr lang="ko-KR" altLang="en-US" sz="2000" b="1" u="sng" dirty="0" smtClean="0"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5903" y="6012101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사람이 육안으로 직접 불량을</a:t>
            </a:r>
            <a:endParaRPr lang="en-US" altLang="ko-KR" sz="16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판별하는 전통적인 방법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19809" y="6012101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분석을 통한 자동화 불량</a:t>
            </a:r>
            <a:endParaRPr lang="en-US" altLang="ko-KR" sz="16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검출 시스템 구축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13836" y="7421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Creative thinking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44291" y="3095089"/>
            <a:ext cx="3154495" cy="2738405"/>
            <a:chOff x="1784648" y="2300513"/>
            <a:chExt cx="3154495" cy="273840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" t="1861" r="525" b="999"/>
            <a:stretch/>
          </p:blipFill>
          <p:spPr>
            <a:xfrm>
              <a:off x="1784648" y="3284984"/>
              <a:ext cx="3154495" cy="1753934"/>
            </a:xfrm>
            <a:prstGeom prst="rect">
              <a:avLst/>
            </a:prstGeom>
          </p:spPr>
        </p:pic>
        <p:grpSp>
          <p:nvGrpSpPr>
            <p:cNvPr id="34" name="그룹 33"/>
            <p:cNvGrpSpPr/>
            <p:nvPr/>
          </p:nvGrpSpPr>
          <p:grpSpPr>
            <a:xfrm>
              <a:off x="1928663" y="2300513"/>
              <a:ext cx="1098817" cy="1150780"/>
              <a:chOff x="1085246" y="3916763"/>
              <a:chExt cx="640729" cy="876052"/>
            </a:xfrm>
          </p:grpSpPr>
          <p:sp>
            <p:nvSpPr>
              <p:cNvPr id="36" name="사다리꼴 35"/>
              <p:cNvSpPr/>
              <p:nvPr/>
            </p:nvSpPr>
            <p:spPr bwMode="auto">
              <a:xfrm rot="19430140">
                <a:off x="1146455" y="4073335"/>
                <a:ext cx="579520" cy="719480"/>
              </a:xfrm>
              <a:prstGeom prst="trapezoid">
                <a:avLst>
                  <a:gd name="adj" fmla="val 2699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246" y="3916763"/>
                <a:ext cx="384379" cy="408839"/>
              </a:xfrm>
              <a:prstGeom prst="rect">
                <a:avLst/>
              </a:prstGeom>
            </p:spPr>
          </p:pic>
        </p:grpSp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2274717" y="2923927"/>
              <a:ext cx="620422" cy="2614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311" tIns="45661" rIns="91311" bIns="45661">
              <a:spAutoFit/>
            </a:bodyPr>
            <a:lstStyle/>
            <a:p>
              <a:pPr fontAlgn="base"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FF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charset="0"/>
                </a:rPr>
                <a:t>OK / NG</a:t>
              </a:r>
              <a:endParaRPr lang="en-US" altLang="ko-KR" sz="1100" dirty="0">
                <a:solidFill>
                  <a:srgbClr val="FF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1861" r="525" b="999"/>
          <a:stretch/>
        </p:blipFill>
        <p:spPr>
          <a:xfrm>
            <a:off x="6199459" y="4105494"/>
            <a:ext cx="3107851" cy="1728000"/>
          </a:xfrm>
          <a:prstGeom prst="rect">
            <a:avLst/>
          </a:prstGeom>
        </p:spPr>
      </p:pic>
      <p:sp>
        <p:nvSpPr>
          <p:cNvPr id="39" name="사다리꼴 38"/>
          <p:cNvSpPr/>
          <p:nvPr/>
        </p:nvSpPr>
        <p:spPr bwMode="auto">
          <a:xfrm rot="2169860" flipH="1">
            <a:off x="8103904" y="3382824"/>
            <a:ext cx="1006425" cy="997968"/>
          </a:xfrm>
          <a:prstGeom prst="trapezoid">
            <a:avLst>
              <a:gd name="adj" fmla="val 2699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100" b="1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096" y="3246818"/>
            <a:ext cx="873644" cy="599297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242205" y="2715825"/>
            <a:ext cx="1514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2000" dirty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Vision </a:t>
            </a:r>
            <a:r>
              <a:rPr lang="en-US" altLang="ko-KR" sz="20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camera</a:t>
            </a:r>
            <a:endParaRPr lang="ko-KR" altLang="en-US" sz="20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08453" y="3494905"/>
            <a:ext cx="14318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Auto Sensing</a:t>
            </a:r>
          </a:p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No Human Error</a:t>
            </a:r>
            <a:endParaRPr lang="ko-KR" altLang="en-US" sz="15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43" name="이등변 삼각형 42"/>
          <p:cNvSpPr/>
          <p:nvPr/>
        </p:nvSpPr>
        <p:spPr bwMode="auto">
          <a:xfrm rot="5400000">
            <a:off x="4296104" y="4437031"/>
            <a:ext cx="1340067" cy="1087820"/>
          </a:xfrm>
          <a:prstGeom prst="triangle">
            <a:avLst/>
          </a:prstGeom>
          <a:gradFill flip="none" rotWithShape="1">
            <a:gsLst>
              <a:gs pos="37000">
                <a:schemeClr val="tx1">
                  <a:lumMod val="50000"/>
                  <a:lumOff val="50000"/>
                </a:schemeClr>
              </a:gs>
              <a:gs pos="85000">
                <a:schemeClr val="bg1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" tIns="0" rIns="7200" bIns="0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342900" indent="-342900">
              <a:defRPr/>
            </a:pPr>
            <a:endParaRPr lang="ko-KR" altLang="en-US" sz="1200" b="1" dirty="0">
              <a:solidFill>
                <a:prstClr val="black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506184" y="3473884"/>
            <a:ext cx="14157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Manual Sensing</a:t>
            </a:r>
          </a:p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Human Error</a:t>
            </a:r>
            <a:endParaRPr lang="ko-KR" altLang="en-US" sz="15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56212" y="2715825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20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Human EYE</a:t>
            </a:r>
            <a:endParaRPr lang="ko-KR" altLang="en-US" sz="20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8171339" y="3870903"/>
            <a:ext cx="620422" cy="2614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311" tIns="45661" rIns="91311" bIns="45661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ko-KR" sz="11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rPr>
              <a:t>OK / NG</a:t>
            </a:r>
            <a:endParaRPr lang="en-US" altLang="ko-KR" sz="1100" dirty="0">
              <a:solidFill>
                <a:srgbClr val="FF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6471" y="692783"/>
            <a:ext cx="96359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① 이미지 분석을 통한 자동화 불량 검출 시스템을 구축함으로써 사람이 육안으로 불량을 판별함에 따른</a:t>
            </a:r>
            <a:endParaRPr lang="en-US" altLang="ko-KR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en-US" altLang="ko-KR" u="sng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Human Error</a:t>
            </a:r>
            <a:r>
              <a:rPr lang="ko-KR" altLang="en-US" u="sng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방지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하며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이를 통해 </a:t>
            </a:r>
            <a:r>
              <a:rPr lang="ko-KR" altLang="en-US" u="sng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판정 인원을 감축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및 </a:t>
            </a:r>
            <a:r>
              <a:rPr lang="ko-KR" altLang="en-US" u="sng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생산 효율화를 극대화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할 수 있다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endParaRPr lang="en-US" altLang="ko-KR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② 주요 협력사인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사에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활동 및 문화를 전파하고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역량 강화 및 문화를 확산함으로써</a:t>
            </a:r>
            <a:endParaRPr lang="en-US" altLang="ko-KR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en-US" altLang="ko-KR" u="sng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u="sng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사의 품질</a:t>
            </a:r>
            <a:r>
              <a:rPr lang="en-US" altLang="ko-KR" u="sng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u="sng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생산성 향상 및 업무효율화에 </a:t>
            </a:r>
            <a:r>
              <a:rPr lang="ko-KR" altLang="en-US" u="sng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기여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할 수 있다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15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292842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수행 절차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CNN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을 이용한 성능 판별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612" y="700231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취합된 이미지 데이터를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Train Set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Validation Set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임의 분류한 뒤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CNN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수립 진행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1989222"/>
            <a:ext cx="4439477" cy="25426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22" y="2025316"/>
            <a:ext cx="4928068" cy="24704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0692" y="1107726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원활한 학습을 위해 이미지 전처리 진행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Size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축소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13836" y="7421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Critical thinking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3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363" y="2141454"/>
            <a:ext cx="4840907" cy="3467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10" y="4673673"/>
            <a:ext cx="4536504" cy="7728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36" y="2475395"/>
            <a:ext cx="4323878" cy="2226155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292842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수행 절차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CNN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을 이용한 성능 판별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665" y="703945"/>
            <a:ext cx="8566769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CNN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모델의 성능 판별 결과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Prediction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0.6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정도로 양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판별에 적합하지 않다 판단됨</a:t>
            </a:r>
            <a:endParaRPr lang="en-US" altLang="ko-KR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 횟수를 증가시켜도 판별 성능은 향상되지 않음</a:t>
            </a:r>
            <a:endParaRPr lang="en-US" altLang="ko-KR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3836" y="7421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Critical thinking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968" y="1318801"/>
            <a:ext cx="5650906" cy="362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Yolov5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이용한 판정으로 변경하여 재 판별하기로 결정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63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69786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수행 절차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YOLO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를 이용한 성능 판별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6843" y="698555"/>
            <a:ext cx="9225472" cy="3696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Roboflow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업로드 진행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1" name="Picture 2" descr="https://blog.kakaocdn.net/dn/bHMGmW/btrrbSwpo6a/me3rNkXwuMrbpNWEngknJ0/im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0" r="3922" b="5096"/>
          <a:stretch/>
        </p:blipFill>
        <p:spPr bwMode="auto">
          <a:xfrm>
            <a:off x="1105718" y="2005792"/>
            <a:ext cx="6578450" cy="12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533947" y="1083022"/>
            <a:ext cx="6586108" cy="644800"/>
            <a:chOff x="533947" y="963965"/>
            <a:chExt cx="6586108" cy="644800"/>
          </a:xfrm>
        </p:grpSpPr>
        <p:sp>
          <p:nvSpPr>
            <p:cNvPr id="8" name="Text Box 57">
              <a:extLst>
                <a:ext uri="{FF2B5EF4-FFF2-40B4-BE49-F238E27FC236}">
                  <a16:creationId xmlns:a16="http://schemas.microsoft.com/office/drawing/2014/main" xmlns="" id="{DD46D738-9FF9-B166-9EB5-2C6B32020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947" y="963965"/>
              <a:ext cx="6159710" cy="3298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00" tIns="10800" rIns="10800" bIns="10800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800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원활한 이미지 </a:t>
              </a:r>
              <a:r>
                <a:rPr lang="ko-KR" altLang="en-US" sz="1800" dirty="0" err="1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전처리를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위해 별도의 프로그램인 </a:t>
              </a:r>
              <a:r>
                <a:rPr lang="en-US" altLang="ko-KR" sz="1800" dirty="0" err="1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Roboflow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이용</a:t>
              </a:r>
              <a:endParaRPr lang="en-US" altLang="ko-KR" sz="18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2" name="Text Box 57">
              <a:extLst>
                <a:ext uri="{FF2B5EF4-FFF2-40B4-BE49-F238E27FC236}">
                  <a16:creationId xmlns:a16="http://schemas.microsoft.com/office/drawing/2014/main" xmlns="" id="{DD46D738-9FF9-B166-9EB5-2C6B32020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947" y="1278921"/>
              <a:ext cx="6586108" cy="3298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800" tIns="10800" rIns="10800" bIns="10800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800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이미지의 전처리 및 증량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, Dataset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의 분류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(Train / Valid / Test)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용이</a:t>
              </a:r>
              <a:endParaRPr lang="en-US" altLang="ko-KR" sz="18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6843" y="3374111"/>
            <a:ext cx="9225472" cy="3696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Bounding Box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설정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43" y="3697114"/>
            <a:ext cx="4970281" cy="329844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판정을 위해 각 이미지 별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Bounding Box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설정</a:t>
            </a:r>
            <a:endParaRPr lang="en-US" altLang="ko-KR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43" y="3980988"/>
            <a:ext cx="6757629" cy="329844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부착 위치를 감안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총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개의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Class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생성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(OK_L, OK_R, NG_L, NG_R)</a:t>
            </a:r>
            <a:endParaRPr lang="en-US" altLang="ko-KR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320" y="4452228"/>
            <a:ext cx="4066544" cy="19470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3836" y="7421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Critical thinking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49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6845" y="700028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이미지 </a:t>
            </a:r>
            <a:r>
              <a:rPr lang="en-US" altLang="ko-KR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Data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의</a:t>
            </a:r>
            <a:r>
              <a:rPr lang="en-US" altLang="ko-KR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증량 작업 진행</a:t>
            </a:r>
            <a:endParaRPr lang="ko-KR" altLang="en-US" sz="20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38" y="1104380"/>
            <a:ext cx="8998627" cy="612742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개발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Event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시 모듈 조립 수량은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100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대 이내로 </a:t>
            </a:r>
            <a:r>
              <a:rPr lang="ko-KR" altLang="en-US" sz="16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머신러닝에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 활용하기에 충분한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Data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를 확보하기에는 어려움이 있음</a:t>
            </a:r>
            <a:endParaRPr lang="en-US" altLang="ko-KR" sz="16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→ 원활한 학습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Data 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확보를 위해</a:t>
            </a: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Roboflow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의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Augmentation 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기능을 활용하여 이미지 증량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작업 진행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</p:txBody>
      </p:sp>
      <p:pic>
        <p:nvPicPr>
          <p:cNvPr id="7" name="Picture 4" descr="https://blog.kakaocdn.net/dn/ehgfsU/btrrPYaqSTA/8ei0a9zWP4XkXBqvFbzkpk/im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t="2137" r="3723" b="40557"/>
          <a:stretch/>
        </p:blipFill>
        <p:spPr bwMode="auto">
          <a:xfrm>
            <a:off x="765127" y="2118686"/>
            <a:ext cx="3150603" cy="30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4207" r="5682" b="3962"/>
          <a:stretch/>
        </p:blipFill>
        <p:spPr>
          <a:xfrm>
            <a:off x="4511801" y="2494348"/>
            <a:ext cx="4776745" cy="2181926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69786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수행 절차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YOLO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를 이용한 성능 판별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4854" y="6079795"/>
            <a:ext cx="2955306" cy="294258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itchFamily="50" charset="-127"/>
              </a:rPr>
              <a:t>Rotation, Noise </a:t>
            </a:r>
            <a:r>
              <a:rPr lang="ko-KR" altLang="en-US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itchFamily="50" charset="-127"/>
              </a:rPr>
              <a:t>선택 후 </a:t>
            </a:r>
            <a:r>
              <a:rPr lang="en-US" altLang="ko-KR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itchFamily="50" charset="-127"/>
              </a:rPr>
              <a:t>3</a:t>
            </a:r>
            <a:r>
              <a:rPr lang="ko-KR" altLang="en-US" sz="1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itchFamily="50" charset="-127"/>
              </a:rPr>
              <a:t>배 증량 진행</a:t>
            </a:r>
            <a:endParaRPr lang="en-US" altLang="ko-KR" sz="1600" dirty="0">
              <a:solidFill>
                <a:srgbClr val="008000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3836" y="7421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Critical thinking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오른쪽으로 구부러진 화살표 1"/>
          <p:cNvSpPr/>
          <p:nvPr/>
        </p:nvSpPr>
        <p:spPr>
          <a:xfrm rot="16200000">
            <a:off x="4366510" y="4216415"/>
            <a:ext cx="648072" cy="2907160"/>
          </a:xfrm>
          <a:prstGeom prst="curvedRightArrow">
            <a:avLst>
              <a:gd name="adj1" fmla="val 62405"/>
              <a:gd name="adj2" fmla="val 157729"/>
              <a:gd name="adj3" fmla="val 5099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69786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수행 절차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YOLO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를 </a:t>
            </a:r>
            <a:r>
              <a:rPr lang="ko-KR" altLang="en-US" sz="16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이용한 성능 판별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5060" y="701180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판정 성능 검증</a:t>
            </a:r>
            <a:endParaRPr lang="ko-KR" altLang="en-US" sz="20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600" y="4634626"/>
            <a:ext cx="7078230" cy="1339608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25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판정을 위한 초기 모델링 수립 후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Tensor Board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이용하여 판정 성능 확인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ko-KR" sz="11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양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판정에 대한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 학습 시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Precision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Recall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 낮아 판정 유효성이 떨어짐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ko-KR" sz="11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정확도를 높이기 위해 추가 학습이 필요할 것으로 판단</a:t>
            </a: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35171" y="1850196"/>
            <a:ext cx="6305146" cy="2573641"/>
            <a:chOff x="416496" y="2087273"/>
            <a:chExt cx="6612437" cy="269907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-1" t="3664" r="677" b="3240"/>
            <a:stretch/>
          </p:blipFill>
          <p:spPr>
            <a:xfrm>
              <a:off x="416496" y="2087273"/>
              <a:ext cx="6612437" cy="235026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640632" y="4478567"/>
              <a:ext cx="1622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08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Precision : 0.4101</a:t>
              </a:r>
              <a:endParaRPr lang="ko-KR" altLang="en-US" sz="1400" dirty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55426" y="4478567"/>
              <a:ext cx="1372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08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Recall : 0.8338</a:t>
              </a:r>
              <a:endParaRPr lang="ko-KR" altLang="en-US" sz="1400" dirty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2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434" y="1073523"/>
            <a:ext cx="6512370" cy="354210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YOLOv5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이용하여 양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 학습 진행 후 판정 정확도 분석</a:t>
            </a:r>
            <a:endParaRPr lang="en-US" altLang="ko-KR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13836" y="7421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Critical thinking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9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425892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수행 절차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YOLO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를 이용한 성능 판별 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6471" y="700016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 판정 성능 검증</a:t>
            </a:r>
            <a:endParaRPr lang="ko-KR" altLang="en-US" sz="20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669" y="1091030"/>
            <a:ext cx="6962814" cy="329844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머신러닝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모델의 학습 횟수를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30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회로 증량한 후 판정 정확도 개선 여부 확인</a:t>
            </a:r>
            <a:endParaRPr lang="en-US" altLang="ko-KR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76" y="1719066"/>
            <a:ext cx="4897772" cy="17881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38282" y="3502162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Precision : 0.9711</a:t>
            </a:r>
            <a:endParaRPr lang="ko-KR" altLang="en-US" sz="1400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4837" y="3518204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Recall : 0.9997</a:t>
            </a:r>
            <a:endParaRPr lang="ko-KR" altLang="en-US" sz="1400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45" y="3860685"/>
            <a:ext cx="6860221" cy="612742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※ 30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회 학습 </a:t>
            </a:r>
            <a:r>
              <a:rPr lang="ko-KR" altLang="en-US" sz="16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진행시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Precision 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및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Recall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이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에 근접하여 양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/ 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불 판정이 가능하다 판단함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   → 수립된 판정 모델로</a:t>
            </a: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Validation Set</a:t>
            </a:r>
            <a:r>
              <a:rPr lang="ko-KR" altLang="en-US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의 판정 성능 확인 절차 진행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0711" y="4849676"/>
            <a:ext cx="7125225" cy="1483163"/>
            <a:chOff x="109764" y="4653698"/>
            <a:chExt cx="8064500" cy="167867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r="35695" b="87079"/>
            <a:stretch/>
          </p:blipFill>
          <p:spPr>
            <a:xfrm>
              <a:off x="109764" y="4653698"/>
              <a:ext cx="8064500" cy="57181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t="20209" r="35695" b="52896"/>
            <a:stretch/>
          </p:blipFill>
          <p:spPr>
            <a:xfrm>
              <a:off x="109764" y="5142115"/>
              <a:ext cx="8064500" cy="1190262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7052176" y="5481322"/>
            <a:ext cx="599908" cy="938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917" y="4572209"/>
            <a:ext cx="5138596" cy="224943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1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itchFamily="50" charset="-127"/>
              </a:rPr>
              <a:t>* </a:t>
            </a:r>
            <a:r>
              <a:rPr lang="ko-KR" altLang="en-US" sz="110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itchFamily="50" charset="-127"/>
              </a:rPr>
              <a:t>학습횟수를 증가시킬 경우 학습시간이 과도하게 </a:t>
            </a:r>
            <a:r>
              <a:rPr lang="ko-KR" altLang="en-US" sz="11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itchFamily="50" charset="-127"/>
              </a:rPr>
              <a:t>오래 걸려 실무적으로 사용하기에는 부적합</a:t>
            </a:r>
            <a:endParaRPr lang="en-US" altLang="ko-KR" sz="1100" dirty="0">
              <a:solidFill>
                <a:srgbClr val="008000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13836" y="7421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Critical thinking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34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749424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수행 절차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판정 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System 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검증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901" y="2342129"/>
            <a:ext cx="9559744" cy="1728000"/>
            <a:chOff x="147901" y="2122600"/>
            <a:chExt cx="9559744" cy="1728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9693" y="2122600"/>
              <a:ext cx="3152472" cy="1728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01" y="2122600"/>
              <a:ext cx="3118598" cy="1728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5359" y="2122600"/>
              <a:ext cx="3082286" cy="172800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6845" y="707756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판정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System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검증진행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61" y="1104501"/>
            <a:ext cx="6672671" cy="686608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Validation Set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이용하여 이미지 판정 확인 진행</a:t>
            </a:r>
            <a:endParaRPr lang="en-US" altLang="ko-KR" sz="18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100ea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통해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 </a:t>
            </a:r>
            <a:r>
              <a:rPr lang="ko-KR" altLang="en-US" sz="18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진행시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판정 정확도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100%</a:t>
            </a:r>
            <a:r>
              <a:rPr lang="ko-KR" altLang="en-US" sz="18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달성 확인</a:t>
            </a:r>
            <a:endParaRPr lang="en-US" altLang="ko-KR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096" y="4823211"/>
            <a:ext cx="4995930" cy="686608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YOLOv5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통한 모듈 불량 판별의 유효성이 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있다 판단</a:t>
            </a:r>
            <a:endParaRPr lang="en-US" altLang="ko-KR" sz="18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수평전개 및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System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구축 가능성 검토 진행</a:t>
            </a:r>
            <a:endParaRPr lang="en-US" altLang="ko-KR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3836" y="7421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Critical thinking</a:t>
            </a: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 rot="16200000">
            <a:off x="1752828" y="4511613"/>
            <a:ext cx="813681" cy="1359568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0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98640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 공유 및 확대전개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6471" y="700579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동일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System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을 활용한 타 모델 확대전개 검토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651" y="1096676"/>
            <a:ext cx="9024275" cy="908207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현재 양산중인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75QNED99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모델의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부착 검증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System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수립을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통해 검증 모델의 확대전개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가능여부 검토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유효성 검증 결과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Precision </a:t>
            </a: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0.998, Recall 0.999</a:t>
            </a:r>
            <a:r>
              <a:rPr lang="ko-KR" altLang="en-US" sz="16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판정 유효성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Valid Set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100ea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활용한 양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 결과 </a:t>
            </a:r>
            <a:r>
              <a:rPr lang="ko-KR" altLang="en-US" sz="16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정확도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100%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달성함 확인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9" name="Picture 157">
            <a:extLst>
              <a:ext uri="{FF2B5EF4-FFF2-40B4-BE49-F238E27FC236}">
                <a16:creationId xmlns="" xmlns:a16="http://schemas.microsoft.com/office/drawing/2014/main" id="{0079F91E-13A8-46C6-8F13-408B0D29709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59" y="2069985"/>
            <a:ext cx="3406747" cy="212921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9">
            <a:extLst>
              <a:ext uri="{FF2B5EF4-FFF2-40B4-BE49-F238E27FC236}">
                <a16:creationId xmlns="" xmlns:a16="http://schemas.microsoft.com/office/drawing/2014/main" id="{AE76FEC3-BBA6-477F-8E2B-FD72BE78658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20" y="2037707"/>
            <a:ext cx="3447704" cy="21548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5643590-1594-4BB5-B32A-096D8B09AFC3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34" y="4447362"/>
            <a:ext cx="2592289" cy="18146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9E6D4E4-7870-4176-9770-494E9A2AED1E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40" y="4487468"/>
            <a:ext cx="2592000" cy="1814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0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25988" y="2025870"/>
            <a:ext cx="9299467" cy="4246409"/>
          </a:xfrm>
          <a:prstGeom prst="roundRect">
            <a:avLst>
              <a:gd name="adj" fmla="val 5628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747821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</a:t>
            </a:r>
            <a:r>
              <a:rPr lang="ko-KR" altLang="en-US" sz="24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 개선작업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4665" y="701962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모듈 이미지의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Data Lake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구축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48" y="1120790"/>
            <a:ext cx="8883548" cy="686608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 모델로의 검증 확대전개를 위해서는 </a:t>
            </a:r>
            <a:r>
              <a:rPr lang="ko-KR" altLang="en-US" sz="18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모델별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이미지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Data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수집이 필요하며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Lake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구축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되어야 진정한 의미의 확대전개 가능 </a:t>
            </a:r>
            <a:endParaRPr lang="en-US" altLang="ko-KR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8626" y="568349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b="1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</a:t>
            </a:r>
            <a:endParaRPr lang="ko-KR" altLang="en-US" b="1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xmlns="" id="{F3497261-9040-E521-3F1E-25DAD94543E3}"/>
              </a:ext>
            </a:extLst>
          </p:cNvPr>
          <p:cNvSpPr/>
          <p:nvPr/>
        </p:nvSpPr>
        <p:spPr>
          <a:xfrm>
            <a:off x="702668" y="4301768"/>
            <a:ext cx="1620000" cy="126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Event</a:t>
            </a:r>
            <a:r>
              <a:rPr lang="ko-KR" altLang="en-US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별 모듈</a:t>
            </a:r>
            <a:endParaRPr lang="en-US" altLang="ko-KR" sz="2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사진 촬영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 rot="16200000" flipH="1">
            <a:off x="2910880" y="4478068"/>
            <a:ext cx="483679" cy="907400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사각형: 둥근 모서리 6">
            <a:extLst>
              <a:ext uri="{FF2B5EF4-FFF2-40B4-BE49-F238E27FC236}">
                <a16:creationId xmlns:a16="http://schemas.microsoft.com/office/drawing/2014/main" xmlns="" id="{F3497261-9040-E521-3F1E-25DAD94543E3}"/>
              </a:ext>
            </a:extLst>
          </p:cNvPr>
          <p:cNvSpPr/>
          <p:nvPr/>
        </p:nvSpPr>
        <p:spPr>
          <a:xfrm>
            <a:off x="3982772" y="4301768"/>
            <a:ext cx="1620000" cy="12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Lake</a:t>
            </a: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 </a:t>
            </a: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 rot="16200000" flipH="1">
            <a:off x="6190984" y="4478068"/>
            <a:ext cx="483679" cy="907400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사각형: 둥근 모서리 6">
            <a:extLst>
              <a:ext uri="{FF2B5EF4-FFF2-40B4-BE49-F238E27FC236}">
                <a16:creationId xmlns:a16="http://schemas.microsoft.com/office/drawing/2014/main" xmlns="" id="{F3497261-9040-E521-3F1E-25DAD94543E3}"/>
              </a:ext>
            </a:extLst>
          </p:cNvPr>
          <p:cNvSpPr/>
          <p:nvPr/>
        </p:nvSpPr>
        <p:spPr>
          <a:xfrm>
            <a:off x="7262877" y="4301768"/>
            <a:ext cx="1620000" cy="126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양산모델</a:t>
            </a:r>
            <a:endParaRPr lang="en-US" altLang="ko-KR" sz="2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08835" y="568349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b="1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</a:t>
            </a:r>
            <a:endParaRPr lang="ko-KR" altLang="en-US" b="1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44700" y="568349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b="1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</a:t>
            </a:r>
            <a:r>
              <a:rPr lang="en-US" altLang="ko-KR" b="1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LGE</a:t>
            </a:r>
            <a:endParaRPr lang="ko-KR" altLang="en-US" b="1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사각형: 둥근 모서리 6">
            <a:extLst>
              <a:ext uri="{FF2B5EF4-FFF2-40B4-BE49-F238E27FC236}">
                <a16:creationId xmlns:a16="http://schemas.microsoft.com/office/drawing/2014/main" xmlns="" id="{F3497261-9040-E521-3F1E-25DAD94543E3}"/>
              </a:ext>
            </a:extLst>
          </p:cNvPr>
          <p:cNvSpPr/>
          <p:nvPr/>
        </p:nvSpPr>
        <p:spPr>
          <a:xfrm>
            <a:off x="1408396" y="2284304"/>
            <a:ext cx="6768752" cy="9640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10800" tIns="10800" rIns="10800" bIns="10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LGE </a:t>
            </a:r>
            <a:r>
              <a:rPr lang="ko-KR" altLang="en-US" sz="2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</a:t>
            </a:r>
            <a:endParaRPr lang="en-US" altLang="ko-KR" sz="2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Task</a:t>
            </a:r>
            <a:endParaRPr lang="en-US" altLang="ko-KR" sz="2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아래쪽 화살표 21"/>
          <p:cNvSpPr/>
          <p:nvPr/>
        </p:nvSpPr>
        <p:spPr>
          <a:xfrm rot="7607012" flipH="1">
            <a:off x="7249056" y="3218345"/>
            <a:ext cx="483679" cy="907400"/>
          </a:xfrm>
          <a:prstGeom prst="downArrow">
            <a:avLst/>
          </a:prstGeom>
          <a:solidFill>
            <a:schemeClr val="bg1"/>
          </a:solidFill>
          <a:ln>
            <a:solidFill>
              <a:srgbClr val="00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33132" y="3487379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Feedback </a:t>
            </a:r>
            <a:r>
              <a:rPr lang="ko-KR" altLang="en-US" b="1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제공</a:t>
            </a:r>
            <a:endParaRPr lang="ko-KR" altLang="en-US" b="1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 flipH="1">
            <a:off x="4550933" y="3316521"/>
            <a:ext cx="483679" cy="907400"/>
          </a:xfrm>
          <a:prstGeom prst="downArrow">
            <a:avLst/>
          </a:prstGeom>
          <a:solidFill>
            <a:schemeClr val="bg1"/>
          </a:solidFill>
          <a:ln>
            <a:solidFill>
              <a:srgbClr val="00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08796" y="3532545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모델 개선</a:t>
            </a:r>
            <a:endParaRPr lang="ko-KR" altLang="en-US" b="1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37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/>
          <p:cNvSpPr/>
          <p:nvPr/>
        </p:nvSpPr>
        <p:spPr>
          <a:xfrm>
            <a:off x="152400" y="5379826"/>
            <a:ext cx="9656395" cy="135687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12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1200" b="1" kern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12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12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indent="93663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평가자 기록 </a:t>
            </a:r>
            <a:r>
              <a:rPr lang="en-US" altLang="ko-KR" sz="1200" b="1" kern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.. </a:t>
            </a:r>
            <a:endParaRPr lang="ko-KR" altLang="en-US" sz="1200" b="1" ker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992756" y="175161"/>
            <a:ext cx="734440" cy="2667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작성예시</a:t>
            </a:r>
            <a:endParaRPr lang="ko-KR" altLang="en-US" sz="1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21965"/>
              </p:ext>
            </p:extLst>
          </p:nvPr>
        </p:nvGraphicFramePr>
        <p:xfrm>
          <a:off x="164124" y="154644"/>
          <a:ext cx="7142313" cy="4944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856"/>
                <a:gridCol w="2909440"/>
                <a:gridCol w="1280160"/>
                <a:gridCol w="1903857"/>
              </a:tblGrid>
              <a:tr h="37602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요약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 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AI(</a:t>
                      </a:r>
                      <a:r>
                        <a:rPr lang="ko-KR" altLang="en-US" sz="1000" b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이미지분석</a:t>
                      </a:r>
                      <a:r>
                        <a:rPr lang="en-US" altLang="ko-KR" sz="1000" b="1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000" b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을 이용한 모듈 배면 부자재 점검</a:t>
                      </a:r>
                      <a:endParaRPr lang="ko-KR" altLang="en-US" sz="1000" b="1" kern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 유형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DX for</a:t>
                      </a:r>
                      <a:r>
                        <a:rPr lang="en-US" altLang="ko-KR" sz="1000" b="1" kern="0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Company</a:t>
                      </a:r>
                      <a:endParaRPr lang="ko-KR" altLang="en-US" sz="1000" b="1" kern="0" smtClean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실행자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소속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원종권</a:t>
                      </a:r>
                      <a:r>
                        <a:rPr lang="en-US" altLang="ko-KR" sz="105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5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선임연구원</a:t>
                      </a:r>
                      <a:endParaRPr lang="ko-KR" altLang="en-US" sz="1050" kern="0" dirty="0" smtClean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latinLnBrk="0"/>
                      <a:r>
                        <a:rPr lang="en-US" altLang="ko-KR" sz="9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(UHD1 Project)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7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 개요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 모듈 조립 후 진행하는 모듈 배면 부자재 부착 검사를 이미지 분석 모델을 이용한 자동화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System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으로 개선하여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사의 품질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생산성 향상 및 업무효율화에 기여함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R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5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과제 성과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altLang="ko-KR" sz="1000" dirty="0" smtClean="0">
                        <a:solidFill>
                          <a:prstClr val="black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defTabSz="844083" latinLnBrk="0"/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- </a:t>
                      </a:r>
                      <a:r>
                        <a:rPr lang="ko-KR" altLang="en-US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부자재 부착 불량 판정의 정확도 및 검출 시간 향상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defTabSz="844083" latinLnBrk="0"/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- </a:t>
                      </a:r>
                      <a:r>
                        <a:rPr lang="ko-KR" altLang="en-US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불량률 감소로 인한 고객 만족도 증대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defTabSz="844083" latinLnBrk="0"/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-</a:t>
                      </a: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DX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기반 일하는 문화를 </a:t>
                      </a: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사로까지 확대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defTabSz="844083" latinLnBrk="0"/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 defTabSz="844083" latinLnBrk="0">
                        <a:buFontTx/>
                        <a:buNone/>
                      </a:pPr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1000" b="0" kern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기존에 부자재 부착 불량을 검증했던 작업인원 감소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 defTabSz="844083" latinLnBrk="0">
                        <a:buFontTx/>
                        <a:buNone/>
                      </a:pPr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kern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→ 상세 감소 인원 검토 </a:t>
                      </a:r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b="0" kern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 검토 진행 중</a:t>
                      </a:r>
                      <a:endParaRPr lang="en-US" altLang="ko-KR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 defTabSz="844083" latinLnBrk="0">
                        <a:buFontTx/>
                        <a:buNone/>
                      </a:pP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각 </a:t>
                      </a:r>
                      <a:r>
                        <a:rPr lang="ko-KR" altLang="en-US" sz="1000" b="0" kern="0" baseline="0" dirty="0" err="1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모델별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판정 결과의 </a:t>
                      </a: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Data Base 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구축</a:t>
                      </a:r>
                      <a:endParaRPr lang="en-US" altLang="ko-KR" sz="1000" b="0" kern="0" baseline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indent="0" defTabSz="844083" latinLnBrk="0">
                        <a:buFontTx/>
                        <a:buNone/>
                      </a:pPr>
                      <a:r>
                        <a:rPr lang="en-US" altLang="ko-KR" sz="1000" b="0" kern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en-US" altLang="ko-KR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kern="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 기인 불량률 감소</a:t>
                      </a:r>
                      <a:endParaRPr lang="ko-KR" altLang="en-US" sz="1000" b="0" kern="0" dirty="0" smtClean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200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4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Best Practice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1.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모듈 불량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수집 시스템 구축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① 각 </a:t>
                      </a:r>
                      <a:r>
                        <a:rPr kumimoji="1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모델별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출하검사 양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불 판정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수집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②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YOLOv5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를 통해 불량에 대한 머신 러닝 학습모델 제시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③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Test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과정을 통해 예측 모델 정확도 확인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2.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모듈 검사 과정의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DX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적용을 위한 방안 제시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①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BM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 </a:t>
                      </a:r>
                      <a:r>
                        <a:rPr kumimoji="1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검사시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양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불 판정에 대한 이미지 공유 요청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②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System UI 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 후 법인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/ BM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사로의 배포를 통한 확산전개</a:t>
                      </a: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3. </a:t>
                      </a:r>
                      <a:r>
                        <a:rPr kumimoji="1" lang="ko-KR" altLang="en-US" sz="9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수집된 이미지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 </a:t>
                      </a:r>
                      <a:r>
                        <a:rPr kumimoji="1" lang="ko-KR" altLang="en-US" sz="9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기반 모듈 불량 검출 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System </a:t>
                      </a:r>
                      <a:r>
                        <a:rPr kumimoji="1" lang="ko-KR" altLang="en-US" sz="9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</a:t>
                      </a: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① 이미지 분석을 통해 불량의 자동 판별</a:t>
                      </a:r>
                      <a:endParaRPr kumimoji="1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6032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ko-KR" altLang="en-US" sz="9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② 검출 속도 및 성능 등 판정 성능의 개선 작업</a:t>
                      </a:r>
                      <a:endParaRPr kumimoji="1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3600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878382"/>
              </p:ext>
            </p:extLst>
          </p:nvPr>
        </p:nvGraphicFramePr>
        <p:xfrm>
          <a:off x="7424077" y="154644"/>
          <a:ext cx="2384718" cy="513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718"/>
              </a:tblGrid>
              <a:tr h="380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DX </a:t>
                      </a:r>
                      <a:r>
                        <a:rPr kumimoji="1" lang="ko-KR" altLang="en-US" sz="11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관련 주요 학습 이력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91325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1. Domain DX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역량인증 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Level1 – Pass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[HE DX Booster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교육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]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2.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파이썬 프로그래밍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(32Hr)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3.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데이터 사이언스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통계분석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)(24Hr)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4. 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디지털 역량강화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kern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머신러닝</a:t>
                      </a:r>
                      <a:r>
                        <a:rPr lang="en-US" altLang="ko-KR" sz="1000" kern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)(72Hr)</a:t>
                      </a:r>
                    </a:p>
                  </a:txBody>
                  <a:tcPr marL="3600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0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DX </a:t>
                      </a:r>
                      <a:r>
                        <a:rPr kumimoji="1" lang="ko-KR" altLang="en-US" sz="11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관련 업무 및 과제 실행 이력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78051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2022</a:t>
                      </a:r>
                      <a:r>
                        <a:rPr lang="ko-KR" altLang="en-US" sz="1000" b="0" kern="0" baseline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년</a:t>
                      </a:r>
                      <a:endParaRPr lang="en-US" altLang="ko-KR" sz="1000" b="0" kern="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 DX Lv1 </a:t>
                      </a:r>
                      <a:r>
                        <a:rPr lang="ko-KR" altLang="en-US" sz="1000" b="0" kern="0" baseline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취득</a:t>
                      </a: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(22.08)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2023</a:t>
                      </a:r>
                      <a:r>
                        <a:rPr lang="ko-KR" altLang="en-US" sz="1000" b="0" kern="0" baseline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년</a:t>
                      </a:r>
                      <a:endParaRPr lang="en-US" altLang="ko-KR" sz="1000" b="0" kern="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- </a:t>
                      </a:r>
                      <a:r>
                        <a:rPr lang="en-US" altLang="ko-KR" sz="1000" b="0" kern="0" baseline="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ADsP</a:t>
                      </a: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kern="0" baseline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취득</a:t>
                      </a: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(23.06.16)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- DX LV2 </a:t>
                      </a:r>
                      <a:r>
                        <a:rPr lang="ko-KR" altLang="en-US" sz="1000" b="0" kern="0" baseline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취득</a:t>
                      </a:r>
                      <a:r>
                        <a:rPr lang="en-US" altLang="ko-KR" sz="1000" b="0" kern="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(23.06.6)</a:t>
                      </a:r>
                    </a:p>
                  </a:txBody>
                  <a:tcPr marL="36000" marR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637852"/>
              </p:ext>
            </p:extLst>
          </p:nvPr>
        </p:nvGraphicFramePr>
        <p:xfrm>
          <a:off x="164125" y="5398488"/>
          <a:ext cx="7452508" cy="544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644"/>
                <a:gridCol w="1064644"/>
                <a:gridCol w="1064644"/>
                <a:gridCol w="1064644"/>
                <a:gridCol w="1064644"/>
                <a:gridCol w="1064644"/>
                <a:gridCol w="1064644"/>
              </a:tblGrid>
              <a:tr h="3143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과제 </a:t>
                      </a:r>
                      <a:r>
                        <a:rPr kumimoji="1" lang="en-US" altLang="ko-KR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impact</a:t>
                      </a:r>
                      <a:endParaRPr kumimoji="1" lang="ko-KR" altLang="en-US" sz="10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성공의</a:t>
                      </a:r>
                      <a:r>
                        <a:rPr kumimoji="1" lang="en-US" altLang="ko-KR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문제해결 절차 충실도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변화관리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성과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태도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총점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023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1" name="직사각형 120"/>
          <p:cNvSpPr/>
          <p:nvPr/>
        </p:nvSpPr>
        <p:spPr>
          <a:xfrm>
            <a:off x="1234126" y="1778530"/>
            <a:ext cx="787724" cy="162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정성적</a:t>
            </a:r>
            <a:r>
              <a:rPr lang="en-US" altLang="ko-KR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성과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4154083" y="1778523"/>
            <a:ext cx="787724" cy="162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정량적</a:t>
            </a:r>
            <a:r>
              <a:rPr lang="en-US" altLang="ko-KR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9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성과</a:t>
            </a:r>
          </a:p>
        </p:txBody>
      </p:sp>
    </p:spTree>
    <p:extLst>
      <p:ext uri="{BB962C8B-B14F-4D97-AF65-F5344CB8AC3E}">
        <p14:creationId xmlns:p14="http://schemas.microsoft.com/office/powerpoint/2010/main" val="74015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800720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</a:t>
            </a:r>
            <a:r>
              <a:rPr lang="ko-KR" altLang="en-US" sz="24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 개선작업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6471" y="701863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판정 이미지의 표준화 진행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652" y="1154898"/>
            <a:ext cx="9351288" cy="908207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추후 양산 </a:t>
            </a:r>
            <a:r>
              <a:rPr lang="ko-KR" altLang="en-US" sz="16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적용시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대량의 이미지 판별 과정에서 촬영 환경에 의한 이미지 편차가 정확도에 영향을 미칠 가능성 존재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팀 내 배포된 이미지 편집 툴을 활용하여 판정 이미지의 표준화 작업 진행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(UHD1 Project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김정원 책임 제작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이미지 편집 툴을 활용했을 때 표준 이미지로 자동 변환됨을 확인</a:t>
            </a: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64" y="2246586"/>
            <a:ext cx="4511673" cy="3573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40" y="2270235"/>
            <a:ext cx="3692070" cy="3698616"/>
          </a:xfrm>
          <a:prstGeom prst="rect">
            <a:avLst/>
          </a:prstGeom>
        </p:spPr>
      </p:pic>
      <p:sp>
        <p:nvSpPr>
          <p:cNvPr id="11" name="직사각형 13">
            <a:extLst>
              <a:ext uri="{FF2B5EF4-FFF2-40B4-BE49-F238E27FC236}">
                <a16:creationId xmlns:a16="http://schemas.microsoft.com/office/drawing/2014/main" xmlns="" id="{64C4EB8C-3572-DA60-F875-F1829A10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34" y="6093296"/>
            <a:ext cx="3130034" cy="23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00" tIns="10800" rIns="10800" bIns="10800">
            <a:spAutoFit/>
          </a:bodyPr>
          <a:lstStyle>
            <a:lvl1pPr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0" latinLnBrk="0" hangingPunct="0"/>
            <a:r>
              <a:rPr lang="en-US" altLang="ko-KR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Teams</a:t>
            </a:r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를 이용한 이미지 </a:t>
            </a:r>
            <a:r>
              <a:rPr lang="ko-KR" altLang="en-US" sz="1400" b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편집 툴 팀 내 </a:t>
            </a:r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공유</a:t>
            </a:r>
            <a:endParaRPr lang="ko-KR" altLang="en-US" sz="1400" b="0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2" name="직사각형 13">
            <a:extLst>
              <a:ext uri="{FF2B5EF4-FFF2-40B4-BE49-F238E27FC236}">
                <a16:creationId xmlns:a16="http://schemas.microsoft.com/office/drawing/2014/main" xmlns="" id="{64C4EB8C-3572-DA60-F875-F1829A10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008" y="6093296"/>
            <a:ext cx="3575669" cy="23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00" tIns="10800" rIns="10800" bIns="10800">
            <a:spAutoFit/>
          </a:bodyPr>
          <a:lstStyle>
            <a:lvl1pPr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0" latinLnBrk="0" hangingPunct="0"/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편집 툴을 활용하여 이미지가 자동 변환 됨을 확인</a:t>
            </a:r>
            <a:endParaRPr lang="ko-KR" altLang="en-US" sz="1400" b="0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7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747821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실행성과 평가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2795" y="709754"/>
            <a:ext cx="9635971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① 이미지 분석을 통한 자동화 불량 검출 시스템을 구축함으로써 사람이 육안으로 불량을 판별함에 따른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en-US" altLang="ko-KR" u="sng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Human Error</a:t>
            </a:r>
            <a:r>
              <a:rPr lang="ko-KR" altLang="en-US" u="sng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방지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하며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이를 통해 </a:t>
            </a:r>
            <a:r>
              <a:rPr lang="ko-KR" altLang="en-US" u="sng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판정 인원을 감축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가능성 확인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②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협력사인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사의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활동 및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문화 전파 작업 추진함으로써 </a:t>
            </a:r>
            <a:r>
              <a:rPr lang="en-US" altLang="ko-KR" u="sng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u="sng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사의 품질</a:t>
            </a:r>
            <a:r>
              <a:rPr lang="en-US" altLang="ko-KR" u="sng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u="sng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생산성 향상 및 </a:t>
            </a:r>
            <a:endParaRPr lang="en-US" altLang="ko-KR" u="sng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</a:t>
            </a:r>
            <a:r>
              <a:rPr lang="ko-KR" altLang="en-US" u="sng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업무효율화에 기여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예상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8" name="Text Box 57">
            <a:extLst>
              <a:ext uri="{FF2B5EF4-FFF2-40B4-BE49-F238E27FC236}">
                <a16:creationId xmlns:a16="http://schemas.microsoft.com/office/drawing/2014/main" xmlns="" id="{3CF391B6-6E5D-4AE7-A5AE-5E4932A35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228" y="2299898"/>
            <a:ext cx="2115367" cy="3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목표</a:t>
            </a:r>
          </a:p>
        </p:txBody>
      </p:sp>
      <p:sp>
        <p:nvSpPr>
          <p:cNvPr id="59" name="Text Box 57">
            <a:extLst>
              <a:ext uri="{FF2B5EF4-FFF2-40B4-BE49-F238E27FC236}">
                <a16:creationId xmlns:a16="http://schemas.microsoft.com/office/drawing/2014/main" xmlns="" id="{FC0E6AEE-07D1-9816-E71A-22165CAA3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97" y="2848367"/>
            <a:ext cx="27539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KPI : </a:t>
            </a:r>
            <a:r>
              <a:rPr lang="ko-KR" altLang="en-US" sz="1600" b="1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판정을 위한 작업자 감축</a:t>
            </a:r>
            <a:endParaRPr lang="ko-KR" altLang="en-US" sz="16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0" name="Text Box 57">
            <a:extLst>
              <a:ext uri="{FF2B5EF4-FFF2-40B4-BE49-F238E27FC236}">
                <a16:creationId xmlns:a16="http://schemas.microsoft.com/office/drawing/2014/main" xmlns="" id="{88C15D8C-D72C-6C31-D756-1CB9FA582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97" y="3663093"/>
            <a:ext cx="263921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Sub-KPI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600" b="1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판정 정확도</a:t>
            </a:r>
            <a:endParaRPr lang="en-US" altLang="ko-KR" sz="16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ko-KR" sz="16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ko-KR" sz="16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ko-KR" sz="16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600" b="1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판정 시간</a:t>
            </a:r>
            <a:endParaRPr lang="ko-KR" altLang="en-US" sz="16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1" name="직사각형 13">
            <a:extLst>
              <a:ext uri="{FF2B5EF4-FFF2-40B4-BE49-F238E27FC236}">
                <a16:creationId xmlns:a16="http://schemas.microsoft.com/office/drawing/2014/main" xmlns="" id="{36CAB827-DCE8-82A4-8290-3D56F8A62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3200519"/>
            <a:ext cx="2649133" cy="23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00" tIns="10800" rIns="10800" bIns="10800">
            <a:spAutoFit/>
          </a:bodyPr>
          <a:lstStyle>
            <a:lvl1pPr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0" latinLnBrk="0" hangingPunct="0"/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목표 </a:t>
            </a:r>
            <a:r>
              <a:rPr lang="en-US" altLang="ko-KR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: </a:t>
            </a:r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모듈 불량 판정 인원 완전 감축</a:t>
            </a:r>
            <a:endParaRPr lang="ko-KR" altLang="en-US" sz="1400" b="0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7F54399B-47F0-333F-6FB9-0B8EFA098D23}"/>
              </a:ext>
            </a:extLst>
          </p:cNvPr>
          <p:cNvCxnSpPr/>
          <p:nvPr/>
        </p:nvCxnSpPr>
        <p:spPr>
          <a:xfrm>
            <a:off x="630473" y="2639271"/>
            <a:ext cx="24728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Box 57">
            <a:extLst>
              <a:ext uri="{FF2B5EF4-FFF2-40B4-BE49-F238E27FC236}">
                <a16:creationId xmlns:a16="http://schemas.microsoft.com/office/drawing/2014/main" xmlns="" id="{149D254F-6B5A-D542-FEDC-5EDB7B2BE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239" y="2299898"/>
            <a:ext cx="2115367" cy="3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평가 결과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3CF6D0C0-E1AE-52D7-4226-F3F1D0A25DFD}"/>
              </a:ext>
            </a:extLst>
          </p:cNvPr>
          <p:cNvCxnSpPr/>
          <p:nvPr/>
        </p:nvCxnSpPr>
        <p:spPr>
          <a:xfrm>
            <a:off x="3298831" y="2639271"/>
            <a:ext cx="26181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57">
            <a:extLst>
              <a:ext uri="{FF2B5EF4-FFF2-40B4-BE49-F238E27FC236}">
                <a16:creationId xmlns:a16="http://schemas.microsoft.com/office/drawing/2014/main" xmlns="" id="{F55B1FC8-7248-FC55-E3D4-8B32C662F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7215" y="2299898"/>
            <a:ext cx="2115367" cy="3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근거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1A7D64E3-23ED-EE7C-20E8-7E715BA57E76}"/>
              </a:ext>
            </a:extLst>
          </p:cNvPr>
          <p:cNvCxnSpPr/>
          <p:nvPr/>
        </p:nvCxnSpPr>
        <p:spPr>
          <a:xfrm>
            <a:off x="6102498" y="2639271"/>
            <a:ext cx="348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57">
            <a:extLst>
              <a:ext uri="{FF2B5EF4-FFF2-40B4-BE49-F238E27FC236}">
                <a16:creationId xmlns:a16="http://schemas.microsoft.com/office/drawing/2014/main" xmlns="" id="{56C370A2-2850-8A78-2370-C3E1B43B0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0218" y="2848367"/>
            <a:ext cx="264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결과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인원 감축 가능</a:t>
            </a:r>
            <a:endParaRPr lang="ko-KR" altLang="en-US" sz="16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3" name="Text Box 57">
            <a:extLst>
              <a:ext uri="{FF2B5EF4-FFF2-40B4-BE49-F238E27FC236}">
                <a16:creationId xmlns:a16="http://schemas.microsoft.com/office/drawing/2014/main" xmlns="" id="{29624071-9442-53AB-5E02-950EE496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298" y="2848367"/>
            <a:ext cx="3802891" cy="81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</a:t>
            </a:r>
            <a:r>
              <a:rPr lang="ko-KR" altLang="en-US" sz="16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교류회를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통한 판정 모델 소개로 판정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모델의 검토 및 적용을 통해 인원 감축이</a:t>
            </a:r>
            <a:endParaRPr lang="en-US" altLang="ko-KR" sz="16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가능함을 확인</a:t>
            </a:r>
            <a:endParaRPr lang="ko-KR" altLang="en-US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8" name="직사각형 13">
            <a:extLst>
              <a:ext uri="{FF2B5EF4-FFF2-40B4-BE49-F238E27FC236}">
                <a16:creationId xmlns:a16="http://schemas.microsoft.com/office/drawing/2014/main" xmlns="" id="{36CAB827-DCE8-82A4-8290-3D56F8A62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5192353"/>
            <a:ext cx="2339753" cy="23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00" tIns="10800" rIns="10800" bIns="10800">
            <a:spAutoFit/>
          </a:bodyPr>
          <a:lstStyle>
            <a:lvl1pPr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0" latinLnBrk="0" hangingPunct="0"/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목표 </a:t>
            </a:r>
            <a:r>
              <a:rPr lang="en-US" altLang="ko-KR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: </a:t>
            </a:r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모듈 </a:t>
            </a:r>
            <a:r>
              <a:rPr lang="en-US" altLang="ko-KR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1</a:t>
            </a:r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대당 </a:t>
            </a:r>
            <a:r>
              <a:rPr lang="en-US" altLang="ko-KR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1</a:t>
            </a:r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초 이내 판정</a:t>
            </a:r>
            <a:endParaRPr lang="ko-KR" altLang="en-US" sz="1400" b="0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89" name="직사각형 13">
            <a:extLst>
              <a:ext uri="{FF2B5EF4-FFF2-40B4-BE49-F238E27FC236}">
                <a16:creationId xmlns:a16="http://schemas.microsoft.com/office/drawing/2014/main" xmlns="" id="{36CAB827-DCE8-82A4-8290-3D56F8A62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4328257"/>
            <a:ext cx="2173041" cy="23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00" tIns="10800" rIns="10800" bIns="10800">
            <a:spAutoFit/>
          </a:bodyPr>
          <a:lstStyle>
            <a:lvl1pPr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0" latinLnBrk="0" hangingPunct="0"/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목표 </a:t>
            </a:r>
            <a:r>
              <a:rPr lang="en-US" altLang="ko-KR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:</a:t>
            </a:r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판정 정확도 </a:t>
            </a:r>
            <a:r>
              <a:rPr lang="en-US" altLang="ko-KR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100% </a:t>
            </a:r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달성</a:t>
            </a:r>
            <a:endParaRPr lang="ko-KR" altLang="en-US" sz="1400" b="0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90" name="Text Box 57">
            <a:extLst>
              <a:ext uri="{FF2B5EF4-FFF2-40B4-BE49-F238E27FC236}">
                <a16:creationId xmlns:a16="http://schemas.microsoft.com/office/drawing/2014/main" xmlns="" id="{56C370A2-2850-8A78-2370-C3E1B43B0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8831" y="4051143"/>
            <a:ext cx="27274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정확도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100%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달성</a:t>
            </a:r>
            <a:endParaRPr lang="ko-KR" altLang="en-US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1" name="Text Box 57">
            <a:extLst>
              <a:ext uri="{FF2B5EF4-FFF2-40B4-BE49-F238E27FC236}">
                <a16:creationId xmlns:a16="http://schemas.microsoft.com/office/drawing/2014/main" xmlns="" id="{56C370A2-2850-8A78-2370-C3E1B43B0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527" y="4922120"/>
            <a:ext cx="26144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초기 설정 목표 달성</a:t>
            </a:r>
            <a:endParaRPr lang="ko-KR" altLang="en-US" sz="16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2" name="Text Box 57">
            <a:extLst>
              <a:ext uri="{FF2B5EF4-FFF2-40B4-BE49-F238E27FC236}">
                <a16:creationId xmlns:a16="http://schemas.microsoft.com/office/drawing/2014/main" xmlns="" id="{29624071-9442-53AB-5E02-950EE496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120" y="4832313"/>
            <a:ext cx="3815962" cy="81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이미지 편집</a:t>
            </a: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Data </a:t>
            </a:r>
            <a:r>
              <a:rPr lang="ko-KR" altLang="en-US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전송</a:t>
            </a: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모델 실행의</a:t>
            </a: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전 </a:t>
            </a:r>
            <a:r>
              <a:rPr lang="ko-KR" altLang="en-US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과정을 진행할 경우 </a:t>
            </a: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대당 </a:t>
            </a: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 이내로</a:t>
            </a: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판정 </a:t>
            </a:r>
            <a:r>
              <a:rPr lang="ko-KR" altLang="en-US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가능할 것으로 판단</a:t>
            </a:r>
          </a:p>
        </p:txBody>
      </p:sp>
      <p:sp>
        <p:nvSpPr>
          <p:cNvPr id="93" name="Text Box 57">
            <a:extLst>
              <a:ext uri="{FF2B5EF4-FFF2-40B4-BE49-F238E27FC236}">
                <a16:creationId xmlns:a16="http://schemas.microsoft.com/office/drawing/2014/main" xmlns="" id="{29624071-9442-53AB-5E02-950EE496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298" y="4051143"/>
            <a:ext cx="3815962" cy="56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확보한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Dataset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활용하여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Validation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6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진행시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양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100%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판정됨을 확인</a:t>
            </a:r>
            <a:endParaRPr lang="ko-KR" altLang="en-US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원종권 선임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직사각형 13">
            <a:extLst>
              <a:ext uri="{FF2B5EF4-FFF2-40B4-BE49-F238E27FC236}">
                <a16:creationId xmlns:a16="http://schemas.microsoft.com/office/drawing/2014/main" xmlns="" id="{36CAB827-DCE8-82A4-8290-3D56F8A62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856" y="3214771"/>
            <a:ext cx="1613593" cy="23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00" tIns="10800" rIns="10800" bIns="10800">
            <a:spAutoFit/>
          </a:bodyPr>
          <a:lstStyle>
            <a:lvl1pPr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0" latinLnBrk="0" hangingPunct="0"/>
            <a:r>
              <a:rPr lang="ko-KR" altLang="en-US" sz="1400" b="0" dirty="0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상세 감축 효과 </a:t>
            </a:r>
            <a:r>
              <a:rPr lang="ko-KR" altLang="en-US" sz="1400" b="0" dirty="0" err="1" smtClean="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charset="0"/>
              </a:rPr>
              <a:t>검토중</a:t>
            </a:r>
            <a:endParaRPr lang="ko-KR" altLang="en-US" sz="1400" b="0" dirty="0">
              <a:solidFill>
                <a:srgbClr val="0066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7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98640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 공유 및 확대전개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6471" y="705398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DX</a:t>
            </a:r>
            <a:r>
              <a:rPr lang="ko-KR" altLang="en-US" sz="2000" b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과제 검증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System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의 공유 및 </a:t>
            </a:r>
            <a:r>
              <a:rPr lang="ko-KR" altLang="en-US" sz="2000" b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배포 진행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_ </a:t>
            </a:r>
            <a:r>
              <a:rPr lang="ko-KR" altLang="en-US" sz="2000" b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연구소 내부 전파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48" y="1161236"/>
            <a:ext cx="6108414" cy="591069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검증 모델이 유효성 있다 판단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개발실 내 과제 </a:t>
            </a:r>
            <a:r>
              <a:rPr lang="ko-KR" altLang="en-US" sz="16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공유회를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통한 전파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(6/30)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과제를 통한 업무 효율화 방안 </a:t>
            </a:r>
            <a:r>
              <a:rPr lang="ko-KR" altLang="en-US" sz="16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진행 방법 소개 및 확대전개 </a:t>
            </a:r>
            <a:r>
              <a:rPr lang="ko-KR" altLang="en-US" sz="16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검토 설명</a:t>
            </a:r>
            <a:endParaRPr lang="en-US" altLang="ko-KR" sz="16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6392"/>
          <a:stretch/>
        </p:blipFill>
        <p:spPr>
          <a:xfrm>
            <a:off x="542111" y="1853554"/>
            <a:ext cx="6232239" cy="41894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6605" y="3787675"/>
            <a:ext cx="413102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8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43322" y="712441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en-US" altLang="ko-KR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DX</a:t>
            </a:r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과제 검증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System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의 공유 및 배포 진행 </a:t>
            </a:r>
            <a:r>
              <a:rPr lang="en-US" altLang="ko-KR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_ BM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사 확대 전개 검토 ①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48" y="1090482"/>
            <a:ext cx="7725843" cy="686608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R&amp;D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간담회 진행 시 자사의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개념 설명 및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사의 확대 전개 검토 요청</a:t>
            </a:r>
            <a:endParaRPr lang="en-US" altLang="ko-KR" sz="18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LGE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연구소의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수행 성과 및 이에 따른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업무로의 확대전개</a:t>
            </a:r>
            <a:endParaRPr lang="en-US" altLang="ko-KR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98640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 공유 및 확대전개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72480" y="2060848"/>
            <a:ext cx="9443012" cy="3240000"/>
            <a:chOff x="272480" y="2633529"/>
            <a:chExt cx="9443012" cy="32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516" y="2633529"/>
              <a:ext cx="4657976" cy="32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80" y="2633529"/>
              <a:ext cx="4655349" cy="3240000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776536" y="4093548"/>
            <a:ext cx="24482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81770" y="4093548"/>
            <a:ext cx="24482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43876" y="709675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en-US" altLang="ko-KR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DX</a:t>
            </a:r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과제 검증 </a:t>
            </a:r>
            <a:r>
              <a:rPr lang="en-US" altLang="ko-KR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System</a:t>
            </a:r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의 공유 및 배포 진행 </a:t>
            </a:r>
            <a:r>
              <a:rPr lang="en-US" altLang="ko-KR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_ BM</a:t>
            </a:r>
            <a:r>
              <a:rPr lang="ko-KR" altLang="en-US" sz="20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사 확대 전개 검토 </a:t>
            </a:r>
            <a:r>
              <a:rPr lang="ko-KR" altLang="en-US" sz="2000" b="1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②</a:t>
            </a:r>
            <a:endParaRPr lang="ko-KR" altLang="en-US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48" y="1103660"/>
            <a:ext cx="8863975" cy="686608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확대전개를 위해 희성전자에 모델 소개 진행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(8/7)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실질적인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불량 자동화 확대 전개 적용 검토를 위한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유관 부서 설명 회의 진행 예정</a:t>
            </a:r>
            <a:endParaRPr lang="en-US" altLang="ko-KR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98640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 공유 및 확대전개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2" y="1934082"/>
            <a:ext cx="620648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52" y="1739357"/>
            <a:ext cx="8529370" cy="4327024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98640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 공유 및 확대전개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52847" y="706517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검증 </a:t>
            </a:r>
            <a:r>
              <a:rPr lang="en-US" altLang="ko-KR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System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의 공유 및 배포 진행</a:t>
            </a:r>
            <a:endParaRPr lang="ko-KR" altLang="en-US" sz="20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48" y="1141708"/>
            <a:ext cx="5606673" cy="354210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개발 실장님 완료 과제 보고를 통해 검증 모델의 성과 소개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(7/7)</a:t>
            </a:r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45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162999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사업본부 성과 창출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592534E-8E78-440E-8D33-9E128FF3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0" y="1467268"/>
            <a:ext cx="6552728" cy="4533333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28588" y="695226"/>
            <a:ext cx="594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개발실 내에서 진행하는 유사 내용의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Lv2 </a:t>
            </a:r>
            <a:r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과제의 진행 지원</a:t>
            </a:r>
            <a:endParaRPr lang="en-US" altLang="ko-KR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새로운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Insight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통해 판정 모델의 개선 유도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778" y="4741143"/>
            <a:ext cx="583264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팀장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1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3" y="2209318"/>
            <a:ext cx="8992338" cy="381197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162999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사업본부 성과 창출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690" y="702737"/>
            <a:ext cx="9195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 유사 과제 다수 </a:t>
            </a:r>
            <a:r>
              <a:rPr lang="ko-KR" altLang="en-US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진행중으로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향후 불량 판정 완전 자동화에 깊이 기여할 수 있을 것으로 기대됨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과제 수행 지원을 통해 효율적인 과제 수행 유도</a:t>
            </a:r>
            <a:endParaRPr lang="en-US" altLang="ko-KR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협력사의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역량 강화 및 문화 전파를 통해 업무 효율화 개선 및 경쟁력 강화가 될 것으로 기대됨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0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98640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 공유 및 확대전개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7791" y="704515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검증 모델 적용 검토</a:t>
            </a:r>
            <a:endParaRPr lang="ko-KR" altLang="en-US" sz="20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48" y="1087497"/>
            <a:ext cx="8888021" cy="1351406"/>
          </a:xfrm>
          <a:prstGeom prst="rect">
            <a:avLst/>
          </a:prstGeom>
          <a:noFill/>
          <a:ln>
            <a:noFill/>
          </a:ln>
        </p:spPr>
        <p:txBody>
          <a:bodyPr wrap="non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장기 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Plan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을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 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통해 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BM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사 불량 판정 자동화 실제 </a:t>
            </a: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적용 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가능 여부 검토 진행 중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→ 실제 적용을 위한 시설투자 필요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, 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유효성 검토 후 투자성 검토 예정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→ 모듈 배면 촬영을 위한 카메라 및 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Data Lake </a:t>
            </a: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구성을 위한 서버 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투자 비용 필요성 등을 감안하여도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     인력 감축으로 인한 비용 절감이 투자 비용보다 클 것으로 예상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. (BM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사 상세 검토 예정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)</a:t>
            </a:r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850E31B-8005-60E9-2A03-B687125E54EE}"/>
              </a:ext>
            </a:extLst>
          </p:cNvPr>
          <p:cNvSpPr/>
          <p:nvPr/>
        </p:nvSpPr>
        <p:spPr>
          <a:xfrm>
            <a:off x="137791" y="2974601"/>
            <a:ext cx="9225472" cy="39227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 </a:t>
            </a:r>
            <a:r>
              <a:rPr lang="ko-KR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모델 적용 및 개선활동</a:t>
            </a:r>
            <a:endParaRPr lang="ko-KR" altLang="en-US" sz="20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" name="Text Box 57">
            <a:extLst>
              <a:ext uri="{FF2B5EF4-FFF2-40B4-BE49-F238E27FC236}">
                <a16:creationId xmlns:a16="http://schemas.microsoft.com/office/drawing/2014/main" xmlns="" id="{DD46D738-9FF9-B166-9EB5-2C6B32020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927" y="3520058"/>
            <a:ext cx="8883548" cy="1351406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- 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월 단위 협력사 회의를 </a:t>
            </a: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통한 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BM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사 불량 판정 자동화 추진 점검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- 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이슈 </a:t>
            </a: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발생 시 판정 모델의 유지 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/ </a:t>
            </a: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보수 진행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- 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모델 </a:t>
            </a: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성능 판정 및 이슈 확인을 위한 정기 회의체 개최</a:t>
            </a:r>
            <a:endParaRPr lang="en-US" altLang="ko-KR" sz="1800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- 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확대 </a:t>
            </a:r>
            <a:r>
              <a:rPr lang="ko-KR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전개 가능한 자동화 아이템 발굴 및 </a:t>
            </a:r>
            <a:r>
              <a:rPr lang="en-US" altLang="ko-KR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DX </a:t>
            </a:r>
            <a:r>
              <a:rPr lang="ko-KR" altLang="en-US" sz="18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itchFamily="50" charset="-127"/>
              </a:rPr>
              <a:t>역량 강화</a:t>
            </a:r>
            <a:endParaRPr lang="en-US" altLang="ko-KR" sz="1800" dirty="0">
              <a:solidFill>
                <a:schemeClr val="tx1"/>
              </a:solidFill>
              <a:latin typeface="Arial Narrow" panose="020B0606020202030204" pitchFamily="34" charset="0"/>
              <a:ea typeface="LG스마트체 Regular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03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803926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성공 및 </a:t>
            </a:r>
            <a:r>
              <a:rPr lang="ko-KR" altLang="en-US" sz="24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변화 관리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_</a:t>
            </a:r>
            <a:r>
              <a:rPr lang="ko-KR" altLang="en-US" sz="1600" b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양산 모델 적용</a:t>
            </a:r>
            <a:endParaRPr lang="ko-KR" altLang="en-US" sz="11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79" y="2949324"/>
            <a:ext cx="4716616" cy="25524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6C2689-C93C-42AB-8FE8-08076FAF1FC0}"/>
              </a:ext>
            </a:extLst>
          </p:cNvPr>
          <p:cNvSpPr txBox="1"/>
          <p:nvPr/>
        </p:nvSpPr>
        <p:spPr bwMode="auto">
          <a:xfrm>
            <a:off x="180975" y="683047"/>
            <a:ext cx="9633520" cy="68890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176213" indent="-17621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20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defRPr>
            </a:lvl1pPr>
          </a:lstStyle>
          <a:p>
            <a:pPr marL="0" indent="0">
              <a:buNone/>
              <a:defRPr/>
            </a:pP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양 </a:t>
            </a:r>
            <a:r>
              <a:rPr lang="en-US" altLang="ko-KR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/ </a:t>
            </a: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불 판정 </a:t>
            </a:r>
            <a:r>
              <a:rPr lang="en-US" altLang="ko-KR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System</a:t>
            </a: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의 </a:t>
            </a:r>
            <a:r>
              <a:rPr lang="en-US" altLang="ko-KR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BM</a:t>
            </a: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사 배포 및 사용을 위하여 </a:t>
            </a:r>
            <a:r>
              <a:rPr lang="en-US" altLang="ko-KR" sz="1800" dirty="0" err="1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Qt</a:t>
            </a:r>
            <a:r>
              <a:rPr lang="en-US" altLang="ko-KR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 Designer </a:t>
            </a: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프로그램을 사용하여 </a:t>
            </a:r>
            <a:endParaRPr lang="en-US" altLang="ko-KR" sz="1800" dirty="0" smtClean="0">
              <a:solidFill>
                <a:srgbClr val="000000"/>
              </a:solidFill>
              <a:latin typeface="LG스마트체 Regular" panose="020B0600000101010101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판정 시스템 </a:t>
            </a:r>
            <a:r>
              <a:rPr lang="en-US" altLang="ko-KR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UI</a:t>
            </a: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구축 및 배포 추진</a:t>
            </a:r>
            <a:endParaRPr lang="en-US" altLang="ko-KR" sz="1800" dirty="0">
              <a:solidFill>
                <a:srgbClr val="000000"/>
              </a:solidFill>
              <a:latin typeface="LG스마트체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A6C2689-C93C-42AB-8FE8-08076FAF1FC0}"/>
              </a:ext>
            </a:extLst>
          </p:cNvPr>
          <p:cNvSpPr txBox="1"/>
          <p:nvPr/>
        </p:nvSpPr>
        <p:spPr bwMode="auto">
          <a:xfrm>
            <a:off x="5186112" y="2577136"/>
            <a:ext cx="4680520" cy="3600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176213" indent="-17621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20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defRPr>
            </a:lvl1pPr>
          </a:lstStyle>
          <a:p>
            <a:pPr marL="0" indent="0">
              <a:buNone/>
              <a:defRPr/>
            </a:pP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서버 투자를 통해 판정 모델의 </a:t>
            </a:r>
            <a:r>
              <a:rPr lang="en-US" altLang="ko-KR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Data Lake </a:t>
            </a: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구성</a:t>
            </a:r>
            <a:endParaRPr lang="en-US" altLang="ko-KR" sz="1800" dirty="0">
              <a:solidFill>
                <a:srgbClr val="000000"/>
              </a:solidFill>
              <a:latin typeface="LG스마트체 Regular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049" y="3105618"/>
            <a:ext cx="3801546" cy="22765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A6C2689-C93C-42AB-8FE8-08076FAF1FC0}"/>
              </a:ext>
            </a:extLst>
          </p:cNvPr>
          <p:cNvSpPr txBox="1"/>
          <p:nvPr/>
        </p:nvSpPr>
        <p:spPr bwMode="auto">
          <a:xfrm>
            <a:off x="1622390" y="2577136"/>
            <a:ext cx="2016794" cy="32880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176213" indent="-17621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20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defRPr>
            </a:lvl1pPr>
          </a:lstStyle>
          <a:p>
            <a:pPr marL="0" indent="0">
              <a:buNone/>
              <a:defRPr/>
            </a:pP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판정 시스템 </a:t>
            </a:r>
            <a:r>
              <a:rPr lang="en-US" altLang="ko-KR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UI </a:t>
            </a: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구축</a:t>
            </a:r>
            <a:endParaRPr lang="en-US" altLang="ko-KR" sz="1800" dirty="0">
              <a:solidFill>
                <a:srgbClr val="000000"/>
              </a:solidFill>
              <a:latin typeface="LG스마트체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6C2689-C93C-42AB-8FE8-08076FAF1FC0}"/>
              </a:ext>
            </a:extLst>
          </p:cNvPr>
          <p:cNvSpPr txBox="1"/>
          <p:nvPr/>
        </p:nvSpPr>
        <p:spPr bwMode="auto">
          <a:xfrm>
            <a:off x="392528" y="1430126"/>
            <a:ext cx="5458934" cy="32880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176213" indent="-17621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20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defRPr>
            </a:lvl1pPr>
          </a:lstStyle>
          <a:p>
            <a:pPr marL="0" indent="0">
              <a:buNone/>
              <a:defRPr/>
            </a:pPr>
            <a:r>
              <a:rPr lang="ko-KR" altLang="en-US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→ 중장기 계획에 맞추어 상세 일정 수립 진행</a:t>
            </a:r>
            <a:r>
              <a:rPr lang="en-US" altLang="ko-KR" sz="1800" dirty="0" smtClean="0">
                <a:solidFill>
                  <a:srgbClr val="000000"/>
                </a:solidFill>
                <a:latin typeface="LG스마트체 Regular" panose="020B0600000101010101" pitchFamily="50" charset="-127"/>
              </a:rPr>
              <a:t>.</a:t>
            </a:r>
            <a:endParaRPr lang="en-US" altLang="ko-KR" sz="1800" dirty="0">
              <a:solidFill>
                <a:srgbClr val="000000"/>
              </a:solidFill>
              <a:latin typeface="LG스마트체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A6C2689-C93C-42AB-8FE8-08076FAF1FC0}"/>
              </a:ext>
            </a:extLst>
          </p:cNvPr>
          <p:cNvSpPr txBox="1"/>
          <p:nvPr/>
        </p:nvSpPr>
        <p:spPr bwMode="auto">
          <a:xfrm>
            <a:off x="1351044" y="2098882"/>
            <a:ext cx="2080075" cy="4801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176213" indent="-176213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20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defRPr>
            </a:lvl1pPr>
          </a:lstStyle>
          <a:p>
            <a:pPr marL="0" indent="0">
              <a:buNone/>
              <a:defRPr/>
            </a:pPr>
            <a:r>
              <a:rPr lang="en-US" altLang="ko-KR" dirty="0" smtClean="0">
                <a:solidFill>
                  <a:srgbClr val="006600"/>
                </a:solidFill>
                <a:latin typeface="LG스마트체 Regular" panose="020B0600000101010101" pitchFamily="50" charset="-127"/>
              </a:rPr>
              <a:t>※ </a:t>
            </a:r>
            <a:r>
              <a:rPr lang="ko-KR" altLang="en-US" smtClean="0">
                <a:solidFill>
                  <a:srgbClr val="006600"/>
                </a:solidFill>
                <a:latin typeface="LG스마트체 Regular" panose="020B0600000101010101" pitchFamily="50" charset="-127"/>
              </a:rPr>
              <a:t>추가 </a:t>
            </a:r>
            <a:r>
              <a:rPr lang="ko-KR" altLang="en-US" dirty="0" smtClean="0">
                <a:solidFill>
                  <a:srgbClr val="006600"/>
                </a:solidFill>
                <a:latin typeface="LG스마트체 Regular" panose="020B0600000101010101" pitchFamily="50" charset="-127"/>
              </a:rPr>
              <a:t>자동화 평가 가능 항목</a:t>
            </a:r>
            <a:endParaRPr lang="en-US" altLang="ko-KR" dirty="0" smtClean="0">
              <a:solidFill>
                <a:srgbClr val="006600"/>
              </a:solidFill>
              <a:latin typeface="LG스마트체 Regular" panose="020B0600000101010101" pitchFamily="50" charset="-127"/>
            </a:endParaRPr>
          </a:p>
          <a:p>
            <a:pPr marL="0" indent="0">
              <a:buNone/>
              <a:defRPr/>
            </a:pPr>
            <a:r>
              <a:rPr lang="en-US" altLang="ko-KR" dirty="0" smtClean="0">
                <a:solidFill>
                  <a:srgbClr val="006600"/>
                </a:solidFill>
                <a:latin typeface="LG스마트체 Regular" panose="020B0600000101010101" pitchFamily="50" charset="-127"/>
              </a:rPr>
              <a:t>   Tape / Screw / </a:t>
            </a:r>
            <a:r>
              <a:rPr lang="ko-KR" altLang="en-US" smtClean="0">
                <a:solidFill>
                  <a:srgbClr val="006600"/>
                </a:solidFill>
                <a:latin typeface="LG스마트체 Regular" panose="020B0600000101010101" pitchFamily="50" charset="-127"/>
              </a:rPr>
              <a:t>빛샘 </a:t>
            </a:r>
            <a:r>
              <a:rPr lang="en-US" altLang="ko-KR" dirty="0" smtClean="0">
                <a:solidFill>
                  <a:srgbClr val="006600"/>
                </a:solidFill>
                <a:latin typeface="LG스마트체 Regular" panose="020B0600000101010101" pitchFamily="50" charset="-127"/>
              </a:rPr>
              <a:t>/ </a:t>
            </a:r>
            <a:r>
              <a:rPr lang="ko-KR" altLang="en-US" smtClean="0">
                <a:solidFill>
                  <a:srgbClr val="006600"/>
                </a:solidFill>
                <a:latin typeface="LG스마트체 Regular" panose="020B0600000101010101" pitchFamily="50" charset="-127"/>
              </a:rPr>
              <a:t>외관 등</a:t>
            </a:r>
            <a:r>
              <a:rPr lang="en-US" altLang="ko-KR" dirty="0" smtClean="0">
                <a:solidFill>
                  <a:srgbClr val="006600"/>
                </a:solidFill>
                <a:latin typeface="LG스마트체 Regular" panose="020B0600000101010101" pitchFamily="50" charset="-127"/>
              </a:rPr>
              <a:t> </a:t>
            </a:r>
            <a:endParaRPr lang="en-US" altLang="ko-KR" dirty="0">
              <a:solidFill>
                <a:srgbClr val="006600"/>
              </a:solidFill>
              <a:latin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02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/>
          <p:cNvSpPr/>
          <p:nvPr/>
        </p:nvSpPr>
        <p:spPr>
          <a:xfrm>
            <a:off x="5687635" y="1894123"/>
            <a:ext cx="4041781" cy="71973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ts val="1500"/>
              </a:lnSpc>
            </a:pPr>
            <a:endParaRPr lang="en-US" altLang="ko-KR" sz="1000" kern="0" dirty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869988"/>
              </p:ext>
            </p:extLst>
          </p:nvPr>
        </p:nvGraphicFramePr>
        <p:xfrm>
          <a:off x="569417" y="1899308"/>
          <a:ext cx="4470162" cy="715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162"/>
              </a:tblGrid>
              <a:tr h="715700"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불량 판정의 자동화를 통해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 작업자 감축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93663" marR="0" lvl="0" indent="-936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불량 검출 정확도 향상 및 판정 시간 단축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93663" marR="0" lvl="0" indent="-936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기반 일하는 문화의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 확대 전개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899275"/>
              </p:ext>
            </p:extLst>
          </p:nvPr>
        </p:nvGraphicFramePr>
        <p:xfrm>
          <a:off x="1100137" y="2676005"/>
          <a:ext cx="8599436" cy="408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9718"/>
                <a:gridCol w="4299718"/>
              </a:tblGrid>
              <a:tr h="3051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세부실행 항목 및 완료 조건</a:t>
                      </a:r>
                      <a:endParaRPr lang="ko-KR" altLang="en-US" sz="1200" b="1" kern="1200" dirty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이행 현황 및 이슈</a:t>
                      </a:r>
                      <a:endParaRPr lang="en-US" altLang="ko-KR" sz="12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03244">
                <a:tc rowSpan="3">
                  <a:txBody>
                    <a:bodyPr/>
                    <a:lstStyle/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BM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 모듈조립 후 진행하는 외관검사를 통한 부자재류 누락 검출을 육안 검출방식에서</a:t>
                      </a: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도면과의 이미지 </a:t>
                      </a:r>
                      <a:r>
                        <a:rPr lang="en-US" altLang="ko-KR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Matching</a:t>
                      </a: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을 통한 비교 분석 방식을 통해 자동적으로 불량을 검출해 낼 수 있는 시스템을 구축</a:t>
                      </a: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271463" lvl="0" indent="-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System 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전개도</a:t>
                      </a: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None/>
                      </a:pP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완료조건 </a:t>
                      </a: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모듈 부자재 누락 검출 자동 판정 모델</a:t>
                      </a: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</a:t>
                      </a: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171450" lvl="0" indent="63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모듈의 부자재</a:t>
                      </a: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(Tape)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에 대한 검출</a:t>
                      </a: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17145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None/>
                      </a:pP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→ 향후 </a:t>
                      </a: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Screw, Pad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류 등 판정 항목에 대한 추가 발굴 예정</a:t>
                      </a: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171450" lvl="0" indent="63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도면과의 이미지 </a:t>
                      </a: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Matching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을 통한 간편한 시스템 구축</a:t>
                      </a: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171450" lvl="0" indent="635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System </a:t>
                      </a: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수평전개를 통한 판정 </a:t>
                      </a:r>
                      <a:r>
                        <a:rPr lang="ko-KR" altLang="en-US" sz="1000" b="1" kern="1200" baseline="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적확도</a:t>
                      </a: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증대</a:t>
                      </a:r>
                      <a:endParaRPr lang="ko-KR" altLang="en-US" sz="1000" b="1" kern="1200" dirty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자동화 시스템 구축을 위한 현업 인터뷰</a:t>
                      </a: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3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DX Tool</a:t>
                      </a:r>
                      <a:r>
                        <a:rPr lang="en-US" altLang="ko-KR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개발 및 적용 환경 구축</a:t>
                      </a:r>
                      <a:endParaRPr lang="en-US" altLang="ko-KR" sz="1000" b="1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-. Data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입력 시스템</a:t>
                      </a:r>
                      <a:endParaRPr lang="en-US" altLang="ko-KR" sz="10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-.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양불 판정 기준 수립 및 </a:t>
                      </a: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Database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</a:t>
                      </a:r>
                      <a:endParaRPr lang="en-US" altLang="ko-KR" sz="10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-.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검증 </a:t>
                      </a: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의 업로드를 위한 신규 </a:t>
                      </a: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System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</a:t>
                      </a:r>
                      <a:endParaRPr lang="en-US" altLang="ko-KR" sz="10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  (BM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사의 이미지 데이터 및 </a:t>
                      </a: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LGE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도면 </a:t>
                      </a: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Date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의 연동 및 실시간 수정사항 반영</a:t>
                      </a: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-.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판정 프로그램 배포</a:t>
                      </a:r>
                      <a:endParaRPr lang="en-US" altLang="ko-KR" sz="10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3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개발 </a:t>
                      </a:r>
                      <a:r>
                        <a:rPr lang="en-US" altLang="ko-KR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Tool </a:t>
                      </a: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활용 </a:t>
                      </a:r>
                      <a:r>
                        <a:rPr lang="en-US" altLang="ko-KR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Pilot </a:t>
                      </a: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진행</a:t>
                      </a:r>
                      <a:endParaRPr lang="en-US" altLang="ko-KR" sz="1000" b="1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-.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대표모델 선정</a:t>
                      </a:r>
                      <a:endParaRPr lang="en-US" altLang="ko-KR" sz="10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-.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판정결과 확인 및 개선</a:t>
                      </a:r>
                      <a:endParaRPr lang="en-US" altLang="ko-KR" sz="10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-.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전 모델로의 수평전개 진행</a:t>
                      </a:r>
                      <a:endParaRPr lang="en-US" altLang="ko-KR" sz="10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3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현업 전파 및 </a:t>
                      </a:r>
                      <a:r>
                        <a:rPr lang="en-US" altLang="ko-KR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System </a:t>
                      </a:r>
                      <a:r>
                        <a:rPr lang="ko-KR" altLang="en-US" sz="1000" b="1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</a:t>
                      </a:r>
                      <a:endParaRPr lang="en-US" altLang="ko-KR" sz="1000" b="1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-.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업체별 시스템 배포 및 판정 환경 구축</a:t>
                      </a:r>
                      <a:endParaRPr lang="en-US" altLang="ko-KR" sz="1000" b="0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  -.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업체 </a:t>
                      </a: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Feedback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수렴 및 개선활동 진행</a:t>
                      </a:r>
                      <a:endParaRPr lang="en-US" altLang="ko-KR" sz="1000" b="1" kern="1200" baseline="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5143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Bottle Neck</a:t>
                      </a:r>
                      <a:endParaRPr lang="ko-KR" altLang="en-US" sz="1200" b="1" kern="1200" dirty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q"/>
                      </a:pP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지원요청 사항</a:t>
                      </a:r>
                      <a:endParaRPr lang="en-US" altLang="ko-KR" sz="1000" b="1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271463" lvl="0" indent="-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현 수준 확인 및 </a:t>
                      </a:r>
                      <a:r>
                        <a:rPr lang="en-US" altLang="ko-KR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System </a:t>
                      </a: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구축을 위한 </a:t>
                      </a:r>
                      <a:r>
                        <a:rPr lang="en-US" altLang="ko-KR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BM</a:t>
                      </a: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 </a:t>
                      </a:r>
                      <a:r>
                        <a:rPr lang="en-US" altLang="ko-KR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DX</a:t>
                      </a:r>
                      <a:r>
                        <a:rPr lang="en-US" altLang="ko-KR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역량 강화</a:t>
                      </a: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필요</a:t>
                      </a:r>
                      <a:endParaRPr lang="en-US" altLang="ko-KR" sz="1000" b="0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271463" lvl="0" indent="-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BM</a:t>
                      </a: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사의 이미지 </a:t>
                      </a:r>
                      <a:r>
                        <a:rPr lang="en-US" altLang="ko-KR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와 </a:t>
                      </a:r>
                      <a:r>
                        <a:rPr lang="en-US" altLang="ko-KR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LGE</a:t>
                      </a: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의 도면 </a:t>
                      </a:r>
                      <a:r>
                        <a:rPr lang="en-US" altLang="ko-KR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를 연동시킬 수 있는 신규 시스템 구축</a:t>
                      </a:r>
                      <a:endParaRPr lang="en-US" altLang="ko-KR" sz="1000" b="0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271463" lvl="0" indent="-93663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검출용 이미지의 </a:t>
                      </a:r>
                      <a:r>
                        <a:rPr lang="en-US" altLang="ko-KR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Database </a:t>
                      </a:r>
                      <a:r>
                        <a:rPr lang="ko-KR" altLang="en-US" sz="1000" b="0" kern="12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구축을 위한 서버 투자 필요</a:t>
                      </a:r>
                      <a:endParaRPr lang="en-US" altLang="ko-KR" sz="1000" b="0" kern="12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직사각형 13"/>
          <p:cNvSpPr>
            <a:spLocks noChangeArrowheads="1"/>
          </p:cNvSpPr>
          <p:nvPr/>
        </p:nvSpPr>
        <p:spPr bwMode="auto">
          <a:xfrm>
            <a:off x="53973" y="187537"/>
            <a:ext cx="17140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>
            <a:spAutoFit/>
          </a:bodyPr>
          <a:lstStyle>
            <a:lvl1pPr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</a:rPr>
              <a:t>DX </a:t>
            </a:r>
            <a:r>
              <a:rPr lang="ko-KR" altLang="en-US" sz="20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charset="0"/>
              </a:rPr>
              <a:t>과제 등록서</a:t>
            </a:r>
            <a:endParaRPr lang="ko-KR" altLang="en-US" sz="2000" dirty="0">
              <a:solidFill>
                <a:srgbClr val="008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54883" y="2674463"/>
            <a:ext cx="900000" cy="40704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ts val="1500"/>
              </a:lnSpc>
            </a:pPr>
            <a:r>
              <a:rPr lang="ko-KR" altLang="en-US" sz="1200" b="1" kern="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내용</a:t>
            </a:r>
            <a:endParaRPr lang="en-US" altLang="ko-KR" sz="1200" b="1" kern="0" dirty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54883" y="810279"/>
            <a:ext cx="900000" cy="3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ts val="1500"/>
              </a:lnSpc>
            </a:pPr>
            <a:r>
              <a:rPr lang="ko-KR" altLang="en-US" sz="1200" b="1" kern="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과제명</a:t>
            </a:r>
            <a:endParaRPr lang="en-US" altLang="ko-KR" sz="1200" b="1" kern="0" dirty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54883" y="1897913"/>
            <a:ext cx="370897" cy="7151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ts val="1500"/>
              </a:lnSpc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KPI</a:t>
            </a:r>
            <a:endParaRPr lang="en-US" altLang="ko-KR" sz="1200" b="1" kern="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45" name="직사각형 144"/>
          <p:cNvSpPr/>
          <p:nvPr>
            <p:custDataLst>
              <p:tags r:id="rId3"/>
            </p:custDataLst>
          </p:nvPr>
        </p:nvSpPr>
        <p:spPr>
          <a:xfrm>
            <a:off x="5102173" y="1894123"/>
            <a:ext cx="523781" cy="7197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ts val="15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추진</a:t>
            </a:r>
            <a:endParaRPr lang="en-US" altLang="ko-KR" sz="1200" b="1" kern="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  <a:p>
            <a:pPr algn="ctr" latinLnBrk="0">
              <a:lnSpc>
                <a:spcPts val="15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일정</a:t>
            </a:r>
            <a:endParaRPr lang="en-US" altLang="ko-KR" sz="1200" b="1" kern="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/>
          </p:nvPr>
        </p:nvGraphicFramePr>
        <p:xfrm>
          <a:off x="154883" y="1248385"/>
          <a:ext cx="900000" cy="609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/>
              </a:tblGrid>
              <a:tr h="2119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고객가치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68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기업가치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68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Data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1" baseline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활용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1100137" y="1252005"/>
          <a:ext cx="3962930" cy="605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930"/>
              </a:tblGrid>
              <a:tr h="6053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 모듈 조립 후 진행하는 모듈 배면 부자재 부착 검사를 도면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Matching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을 이용한 자동화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System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으로 개선하여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BM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사의 품질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생산성 향상 및 업무효율화에 기여함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직사각형 73"/>
          <p:cNvSpPr/>
          <p:nvPr>
            <p:custDataLst>
              <p:tags r:id="rId4"/>
            </p:custDataLst>
          </p:nvPr>
        </p:nvSpPr>
        <p:spPr>
          <a:xfrm>
            <a:off x="5102173" y="810277"/>
            <a:ext cx="523781" cy="10250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ts val="1500"/>
              </a:lnSpc>
            </a:pPr>
            <a:r>
              <a:rPr lang="ko-KR" altLang="en-US" sz="1200" b="1" kern="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실행</a:t>
            </a:r>
            <a:endParaRPr lang="en-US" altLang="ko-KR" sz="1200" b="1" kern="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  <a:p>
            <a:pPr algn="ctr" latinLnBrk="0">
              <a:lnSpc>
                <a:spcPts val="1500"/>
              </a:lnSpc>
            </a:pPr>
            <a:r>
              <a:rPr lang="ko-KR" altLang="en-US" sz="1200" b="1" kern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조직</a:t>
            </a:r>
            <a:endParaRPr lang="en-US" altLang="ko-KR" sz="1200" b="1" kern="0" dirty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/>
          </p:nvPr>
        </p:nvGraphicFramePr>
        <p:xfrm>
          <a:off x="5685414" y="811392"/>
          <a:ext cx="413429" cy="102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429"/>
              </a:tblGrid>
              <a:tr h="511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성명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72000" marR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1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팀명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72000" marR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>
            <p:extLst/>
          </p:nvPr>
        </p:nvGraphicFramePr>
        <p:xfrm>
          <a:off x="6161428" y="807173"/>
          <a:ext cx="3565767" cy="1026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5767"/>
              </a:tblGrid>
              <a:tr h="51910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유병천 팀장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원종권 선임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7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TV UHD1 Project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0" name="직사각형 79"/>
          <p:cNvSpPr/>
          <p:nvPr/>
        </p:nvSpPr>
        <p:spPr>
          <a:xfrm>
            <a:off x="226007" y="1275265"/>
            <a:ext cx="144000" cy="14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26007" y="1484830"/>
            <a:ext cx="144000" cy="144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9573" y="1382253"/>
            <a:ext cx="700564" cy="92333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2686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DX for Customer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9573" y="1597613"/>
            <a:ext cx="700564" cy="92333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2686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" dirty="0" smtClean="0">
                <a:solidFill>
                  <a:srgbClr val="008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DX for Company</a:t>
            </a:r>
          </a:p>
        </p:txBody>
      </p:sp>
      <p:cxnSp>
        <p:nvCxnSpPr>
          <p:cNvPr id="172" name="직선 연결선 171"/>
          <p:cNvCxnSpPr/>
          <p:nvPr/>
        </p:nvCxnSpPr>
        <p:spPr>
          <a:xfrm>
            <a:off x="69037" y="709630"/>
            <a:ext cx="9786163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100137" y="810277"/>
            <a:ext cx="3956782" cy="37800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altLang="ko-KR" sz="1200" b="1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AI(</a:t>
            </a:r>
            <a:r>
              <a:rPr lang="ko-KR" altLang="en-US" sz="1200" b="1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이미지분석</a:t>
            </a:r>
            <a:r>
              <a:rPr lang="en-US" altLang="ko-KR" sz="1200" b="1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200" b="1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을 이용한 모듈 배면 부자재 점검</a:t>
            </a:r>
            <a:r>
              <a:rPr lang="en-US" altLang="ko-KR" sz="1200" b="1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endParaRPr lang="en-US" altLang="ko-KR" sz="1200" b="1" dirty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6007" y="1688348"/>
            <a:ext cx="144000" cy="14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006695" y="2121386"/>
            <a:ext cx="354688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3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15989" y="2309480"/>
            <a:ext cx="392735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134938" indent="-134938">
              <a:spcBef>
                <a:spcPts val="300"/>
              </a:spcBef>
              <a:spcAft>
                <a:spcPts val="200"/>
              </a:spcAft>
              <a:buFont typeface="Wingdings" pitchFamily="2" charset="2"/>
              <a:buChar char="§"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ko-KR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BM</a:t>
            </a:r>
            <a:r>
              <a:rPr lang="ko-KR" altLang="en-US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 공정 </a:t>
            </a:r>
            <a:endParaRPr lang="en-US" altLang="ko-KR" sz="7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ko-KR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Check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239640" y="2051021"/>
            <a:ext cx="144000" cy="144000"/>
            <a:chOff x="6416896" y="2127540"/>
            <a:chExt cx="144000" cy="144000"/>
          </a:xfrm>
        </p:grpSpPr>
        <p:sp>
          <p:nvSpPr>
            <p:cNvPr id="45" name="타원 44"/>
            <p:cNvSpPr/>
            <p:nvPr/>
          </p:nvSpPr>
          <p:spPr>
            <a:xfrm>
              <a:off x="6416896" y="2127540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46" name="Text Box 31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465651" y="2144140"/>
              <a:ext cx="46488" cy="11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134938" indent="-134938">
                <a:spcBef>
                  <a:spcPts val="300"/>
                </a:spcBef>
                <a:spcAft>
                  <a:spcPts val="200"/>
                </a:spcAft>
                <a:buFont typeface="Wingdings" pitchFamily="2" charset="2"/>
                <a:buChar char="§"/>
                <a:defRPr sz="1200" b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</a:pPr>
              <a:r>
                <a:rPr lang="en-US" altLang="ko-KR" sz="800" b="1" dirty="0">
                  <a:solidFill>
                    <a:schemeClr val="bg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8</a:t>
              </a:r>
              <a:endParaRPr lang="ko-KR" altLang="en-US" sz="8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41" name="Text Box 3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52425" y="2309480"/>
            <a:ext cx="522579" cy="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134938" indent="-134938">
              <a:spcBef>
                <a:spcPts val="300"/>
              </a:spcBef>
              <a:spcAft>
                <a:spcPts val="200"/>
              </a:spcAft>
              <a:buFont typeface="Wingdings" pitchFamily="2" charset="2"/>
              <a:buChar char="§"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초기 모델 구현</a:t>
            </a:r>
            <a:endParaRPr lang="en-US" altLang="ko-KR" sz="7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235696" y="2049386"/>
            <a:ext cx="144000" cy="144000"/>
            <a:chOff x="6647879" y="2127540"/>
            <a:chExt cx="144000" cy="144000"/>
          </a:xfrm>
        </p:grpSpPr>
        <p:sp>
          <p:nvSpPr>
            <p:cNvPr id="43" name="타원 42"/>
            <p:cNvSpPr/>
            <p:nvPr/>
          </p:nvSpPr>
          <p:spPr>
            <a:xfrm>
              <a:off x="6647879" y="2127540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44" name="Text Box 31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673391" y="2144140"/>
              <a:ext cx="92974" cy="11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134938" indent="-134938">
                <a:spcBef>
                  <a:spcPts val="300"/>
                </a:spcBef>
                <a:spcAft>
                  <a:spcPts val="200"/>
                </a:spcAft>
                <a:buFont typeface="Wingdings" pitchFamily="2" charset="2"/>
                <a:buChar char="§"/>
                <a:defRPr sz="1200" b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</a:pPr>
              <a:r>
                <a:rPr lang="en-US" altLang="ko-KR" sz="800" b="1" dirty="0" smtClean="0">
                  <a:solidFill>
                    <a:schemeClr val="bg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11</a:t>
              </a:r>
              <a:endParaRPr lang="ko-KR" altLang="en-US" sz="8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37" name="Text Box 3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89304" y="2309480"/>
            <a:ext cx="341439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134938" indent="-134938">
              <a:spcBef>
                <a:spcPts val="300"/>
              </a:spcBef>
              <a:spcAft>
                <a:spcPts val="200"/>
              </a:spcAft>
              <a:buFont typeface="Wingdings" pitchFamily="2" charset="2"/>
              <a:buChar char="§"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평가</a:t>
            </a:r>
            <a:endParaRPr lang="en-US" altLang="ko-KR" sz="7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및 </a:t>
            </a:r>
            <a:r>
              <a:rPr lang="ko-KR" altLang="en-US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최적화</a:t>
            </a:r>
            <a:endParaRPr lang="ko-KR" altLang="en-US" sz="700" dirty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782955" y="2049386"/>
            <a:ext cx="144000" cy="144000"/>
            <a:chOff x="6416896" y="2127540"/>
            <a:chExt cx="144000" cy="144000"/>
          </a:xfrm>
        </p:grpSpPr>
        <p:sp>
          <p:nvSpPr>
            <p:cNvPr id="39" name="타원 38"/>
            <p:cNvSpPr/>
            <p:nvPr/>
          </p:nvSpPr>
          <p:spPr>
            <a:xfrm>
              <a:off x="6416896" y="2127540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40" name="Text Box 31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465651" y="2144140"/>
              <a:ext cx="46488" cy="11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134938" indent="-134938">
                <a:spcBef>
                  <a:spcPts val="300"/>
                </a:spcBef>
                <a:spcAft>
                  <a:spcPts val="200"/>
                </a:spcAft>
                <a:buFont typeface="Wingdings" pitchFamily="2" charset="2"/>
                <a:buChar char="§"/>
                <a:defRPr sz="1200" b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</a:pPr>
              <a:r>
                <a:rPr lang="en-US" altLang="ko-KR" sz="800" b="1" dirty="0" smtClean="0">
                  <a:solidFill>
                    <a:schemeClr val="bg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32" name="Text Box 3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193360" y="2309480"/>
            <a:ext cx="320601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134938" indent="-134938">
              <a:spcBef>
                <a:spcPts val="300"/>
              </a:spcBef>
              <a:spcAft>
                <a:spcPts val="200"/>
              </a:spcAft>
              <a:buFont typeface="Wingdings" pitchFamily="2" charset="2"/>
              <a:buChar char="§"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</a:t>
            </a:r>
            <a:endParaRPr lang="en-US" altLang="ko-KR" sz="7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확대검증</a:t>
            </a:r>
            <a:endParaRPr lang="en-US" altLang="ko-KR" sz="7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287498" y="2049386"/>
            <a:ext cx="144000" cy="144000"/>
            <a:chOff x="6416896" y="2127540"/>
            <a:chExt cx="144000" cy="144000"/>
          </a:xfrm>
        </p:grpSpPr>
        <p:sp>
          <p:nvSpPr>
            <p:cNvPr id="35" name="타원 34"/>
            <p:cNvSpPr/>
            <p:nvPr/>
          </p:nvSpPr>
          <p:spPr>
            <a:xfrm>
              <a:off x="6416896" y="2127540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36" name="Text Box 31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465652" y="2144140"/>
              <a:ext cx="46488" cy="11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134938" indent="-134938">
                <a:spcBef>
                  <a:spcPts val="300"/>
                </a:spcBef>
                <a:spcAft>
                  <a:spcPts val="200"/>
                </a:spcAft>
                <a:buFont typeface="Wingdings" pitchFamily="2" charset="2"/>
                <a:buChar char="§"/>
                <a:defRPr sz="1200" b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</a:pPr>
              <a:r>
                <a:rPr lang="en-US" altLang="ko-KR" sz="800" b="1" dirty="0" smtClean="0">
                  <a:solidFill>
                    <a:schemeClr val="bg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9</a:t>
              </a:r>
              <a:endParaRPr lang="ko-KR" altLang="en-US" sz="8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892128" y="1909765"/>
            <a:ext cx="2968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’22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732943" y="2055150"/>
            <a:ext cx="144000" cy="144000"/>
            <a:chOff x="6471415" y="2203421"/>
            <a:chExt cx="144000" cy="144000"/>
          </a:xfrm>
        </p:grpSpPr>
        <p:sp>
          <p:nvSpPr>
            <p:cNvPr id="48" name="타원 47"/>
            <p:cNvSpPr/>
            <p:nvPr/>
          </p:nvSpPr>
          <p:spPr>
            <a:xfrm>
              <a:off x="6471415" y="2203421"/>
              <a:ext cx="144000" cy="14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49" name="Text Box 3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520170" y="2220021"/>
              <a:ext cx="46488" cy="11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marL="134938" indent="-134938">
                <a:spcBef>
                  <a:spcPts val="300"/>
                </a:spcBef>
                <a:spcAft>
                  <a:spcPts val="200"/>
                </a:spcAft>
                <a:buFont typeface="Wingdings" pitchFamily="2" charset="2"/>
                <a:buChar char="§"/>
                <a:defRPr sz="1200" b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indent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</a:pPr>
              <a:r>
                <a:rPr lang="en-US" altLang="ko-KR" sz="800" b="1" dirty="0" smtClean="0">
                  <a:solidFill>
                    <a:schemeClr val="bg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9</a:t>
              </a:r>
              <a:endParaRPr lang="ko-KR" altLang="en-US" sz="8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51" name="Text Box 3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630991" y="2309480"/>
            <a:ext cx="338233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134938" indent="-134938">
              <a:spcBef>
                <a:spcPts val="300"/>
              </a:spcBef>
              <a:spcAft>
                <a:spcPts val="200"/>
              </a:spcAft>
              <a:buFont typeface="Wingdings" pitchFamily="2" charset="2"/>
              <a:buChar char="§"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필요 </a:t>
            </a:r>
            <a:r>
              <a:rPr lang="en-US" altLang="ko-KR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수집</a:t>
            </a:r>
            <a:endParaRPr lang="en-US" altLang="ko-KR" sz="7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197769" y="1909765"/>
            <a:ext cx="2968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‘25</a:t>
            </a:r>
            <a:endParaRPr lang="ko-KR" altLang="en-US" dirty="0"/>
          </a:p>
        </p:txBody>
      </p:sp>
      <p:sp>
        <p:nvSpPr>
          <p:cNvPr id="54" name="Text Box 3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197169" y="2309480"/>
            <a:ext cx="320601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134938" indent="-134938">
              <a:spcBef>
                <a:spcPts val="300"/>
              </a:spcBef>
              <a:spcAft>
                <a:spcPts val="200"/>
              </a:spcAft>
              <a:buFont typeface="Wingdings" pitchFamily="2" charset="2"/>
              <a:buChar char="§"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ko-KR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Global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수평전개</a:t>
            </a:r>
            <a:endParaRPr lang="en-US" altLang="ko-KR" sz="7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1813" y="3703026"/>
            <a:ext cx="4032250" cy="2139483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7536444" y="1909765"/>
            <a:ext cx="2968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’23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643603" y="1909765"/>
            <a:ext cx="2968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’24</a:t>
            </a:r>
            <a:endParaRPr lang="ko-KR" altLang="en-US" dirty="0"/>
          </a:p>
        </p:txBody>
      </p:sp>
      <p:sp>
        <p:nvSpPr>
          <p:cNvPr id="55" name="Text Box 3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686997" y="2309480"/>
            <a:ext cx="341439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134938" indent="-134938">
              <a:spcBef>
                <a:spcPts val="300"/>
              </a:spcBef>
              <a:spcAft>
                <a:spcPts val="200"/>
              </a:spcAft>
              <a:buFont typeface="Wingdings" pitchFamily="2" charset="2"/>
              <a:buChar char="§"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시스템 및</a:t>
            </a:r>
            <a:endParaRPr lang="en-US" altLang="ko-KR" sz="7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sz="7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설비 구축</a:t>
            </a:r>
            <a:endParaRPr lang="en-US" altLang="ko-KR" sz="7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8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16496" y="1765296"/>
            <a:ext cx="9340419" cy="4544024"/>
          </a:xfrm>
          <a:prstGeom prst="roundRect">
            <a:avLst>
              <a:gd name="adj" fmla="val 3144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818353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과제 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Impact_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선정 배경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 Box 57">
            <a:extLst>
              <a:ext uri="{FF2B5EF4-FFF2-40B4-BE49-F238E27FC236}">
                <a16:creationId xmlns:a16="http://schemas.microsoft.com/office/drawing/2014/main" xmlns="" id="{9C263224-92CF-2F03-C781-06619567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32" y="692951"/>
            <a:ext cx="10022260" cy="852808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[BM 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협력사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모듈 조립 후 부자재 부착 불량 확인을 작업자가 육안으로 진행하며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판정 편차 및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Human Error 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발생 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Risk</a:t>
            </a:r>
            <a:r>
              <a:rPr lang="ko-KR" altLang="en-US" sz="18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존재함</a:t>
            </a:r>
            <a:r>
              <a:rPr lang="en-US" altLang="ko-KR" sz="18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44291" y="2236838"/>
            <a:ext cx="3154495" cy="2738405"/>
            <a:chOff x="1784648" y="2300513"/>
            <a:chExt cx="3154495" cy="273840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" t="1861" r="525" b="999"/>
            <a:stretch/>
          </p:blipFill>
          <p:spPr>
            <a:xfrm>
              <a:off x="1784648" y="3284984"/>
              <a:ext cx="3154495" cy="1753934"/>
            </a:xfrm>
            <a:prstGeom prst="rect">
              <a:avLst/>
            </a:prstGeom>
          </p:spPr>
        </p:pic>
        <p:grpSp>
          <p:nvGrpSpPr>
            <p:cNvPr id="42" name="그룹 41"/>
            <p:cNvGrpSpPr/>
            <p:nvPr/>
          </p:nvGrpSpPr>
          <p:grpSpPr>
            <a:xfrm>
              <a:off x="1928663" y="2300513"/>
              <a:ext cx="1098817" cy="1150780"/>
              <a:chOff x="1085246" y="3916763"/>
              <a:chExt cx="640729" cy="876052"/>
            </a:xfrm>
          </p:grpSpPr>
          <p:sp>
            <p:nvSpPr>
              <p:cNvPr id="43" name="사다리꼴 42"/>
              <p:cNvSpPr/>
              <p:nvPr/>
            </p:nvSpPr>
            <p:spPr bwMode="auto">
              <a:xfrm rot="19430140">
                <a:off x="1146455" y="4073335"/>
                <a:ext cx="579520" cy="719480"/>
              </a:xfrm>
              <a:prstGeom prst="trapezoid">
                <a:avLst>
                  <a:gd name="adj" fmla="val 2699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rgbClr val="00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246" y="3916763"/>
                <a:ext cx="384379" cy="408839"/>
              </a:xfrm>
              <a:prstGeom prst="rect">
                <a:avLst/>
              </a:prstGeom>
            </p:spPr>
          </p:pic>
        </p:grpSp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2274717" y="2923927"/>
              <a:ext cx="620422" cy="2614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1311" tIns="45661" rIns="91311" bIns="45661">
              <a:spAutoFit/>
            </a:bodyPr>
            <a:lstStyle/>
            <a:p>
              <a:pPr fontAlgn="base"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FF0000"/>
                  </a:solidFill>
                  <a:latin typeface="Arial Narrow" panose="020B0606020202030204" pitchFamily="34" charset="0"/>
                  <a:ea typeface="LG스마트체2.0 Regular" panose="020B0600000101010101" pitchFamily="50" charset="-127"/>
                  <a:cs typeface="Arial" charset="0"/>
                </a:rPr>
                <a:t>OK / NG</a:t>
              </a:r>
              <a:endParaRPr lang="en-US" altLang="ko-KR" sz="1100" dirty="0">
                <a:solidFill>
                  <a:srgbClr val="FF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endParaRPr>
            </a:p>
          </p:txBody>
        </p:sp>
      </p:grpSp>
      <p:sp>
        <p:nvSpPr>
          <p:cNvPr id="47" name="AutoShape 9"/>
          <p:cNvSpPr>
            <a:spLocks noChangeArrowheads="1"/>
          </p:cNvSpPr>
          <p:nvPr/>
        </p:nvSpPr>
        <p:spPr bwMode="auto">
          <a:xfrm>
            <a:off x="890824" y="5383666"/>
            <a:ext cx="8238640" cy="622996"/>
          </a:xfrm>
          <a:prstGeom prst="roundRect">
            <a:avLst>
              <a:gd name="adj" fmla="val 14912"/>
            </a:avLst>
          </a:prstGeom>
          <a:solidFill>
            <a:srgbClr val="FFC000"/>
          </a:solidFill>
          <a:ln w="3175" algn="ctr">
            <a:solidFill>
              <a:srgbClr val="5F5F5F"/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wrap="none" lIns="119693" tIns="59844" rIns="119693" bIns="59844" anchor="ctr"/>
          <a:lstStyle/>
          <a:p>
            <a:pPr algn="ctr" fontAlgn="base">
              <a:spcBef>
                <a:spcPct val="10000"/>
              </a:spcBef>
              <a:spcAft>
                <a:spcPct val="0"/>
              </a:spcAft>
            </a:pPr>
            <a:r>
              <a:rPr lang="ko-KR" altLang="en-US" sz="20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panose="020B0604020202020204" pitchFamily="34" charset="0"/>
              </a:rPr>
              <a:t>불량 판정의 신뢰성 </a:t>
            </a:r>
            <a:r>
              <a:rPr lang="ko-KR" altLang="en-US" sz="20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panose="020B0604020202020204" pitchFamily="34" charset="0"/>
              </a:rPr>
              <a:t>및 효율성을 높이기 위해 자동화 </a:t>
            </a:r>
            <a:r>
              <a:rPr lang="ko-KR" altLang="en-US" sz="20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panose="020B0604020202020204" pitchFamily="34" charset="0"/>
              </a:rPr>
              <a:t>시스템 구축을 목표로 함</a:t>
            </a:r>
            <a:endParaRPr kumimoji="1" lang="en-US" altLang="ko-KR" sz="2000" b="1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1861" r="525" b="999"/>
          <a:stretch/>
        </p:blipFill>
        <p:spPr>
          <a:xfrm>
            <a:off x="6018155" y="3247243"/>
            <a:ext cx="3107851" cy="1728000"/>
          </a:xfrm>
          <a:prstGeom prst="rect">
            <a:avLst/>
          </a:prstGeom>
        </p:spPr>
      </p:pic>
      <p:sp>
        <p:nvSpPr>
          <p:cNvPr id="20" name="사다리꼴 19"/>
          <p:cNvSpPr/>
          <p:nvPr/>
        </p:nvSpPr>
        <p:spPr bwMode="auto">
          <a:xfrm rot="2169860" flipH="1">
            <a:off x="7922600" y="2524573"/>
            <a:ext cx="1006425" cy="997968"/>
          </a:xfrm>
          <a:prstGeom prst="trapezoid">
            <a:avLst>
              <a:gd name="adj" fmla="val 2699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1100" b="1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792" y="2388567"/>
            <a:ext cx="873644" cy="59929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060901" y="1857574"/>
            <a:ext cx="1514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2000" dirty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Vision </a:t>
            </a:r>
            <a:r>
              <a:rPr lang="en-US" altLang="ko-KR" sz="20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camera</a:t>
            </a:r>
            <a:endParaRPr lang="ko-KR" altLang="en-US" sz="20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27149" y="2636654"/>
            <a:ext cx="14318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Auto Sensing</a:t>
            </a:r>
          </a:p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No Human Error</a:t>
            </a:r>
            <a:endParaRPr lang="ko-KR" altLang="en-US" sz="15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이등변 삼각형 23"/>
          <p:cNvSpPr/>
          <p:nvPr/>
        </p:nvSpPr>
        <p:spPr bwMode="auto">
          <a:xfrm rot="5400000">
            <a:off x="4296104" y="3578780"/>
            <a:ext cx="1340067" cy="1087820"/>
          </a:xfrm>
          <a:prstGeom prst="triangle">
            <a:avLst/>
          </a:prstGeom>
          <a:gradFill flip="none" rotWithShape="1">
            <a:gsLst>
              <a:gs pos="37000">
                <a:schemeClr val="tx1">
                  <a:lumMod val="50000"/>
                  <a:lumOff val="50000"/>
                </a:schemeClr>
              </a:gs>
              <a:gs pos="85000">
                <a:schemeClr val="bg1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" tIns="0" rIns="7200" bIns="0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342900" indent="-342900">
              <a:defRPr/>
            </a:pPr>
            <a:endParaRPr lang="ko-KR" altLang="en-US" sz="1200" b="1" dirty="0">
              <a:solidFill>
                <a:prstClr val="black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06184" y="2615633"/>
            <a:ext cx="14157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Manual Sensing</a:t>
            </a:r>
          </a:p>
          <a:p>
            <a:pPr marL="46435" indent="-46435"/>
            <a:r>
              <a:rPr lang="en-US" altLang="ko-KR" sz="15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- Human Error</a:t>
            </a:r>
            <a:endParaRPr lang="ko-KR" altLang="en-US" sz="15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6212" y="1857574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435" indent="-46435"/>
            <a:r>
              <a:rPr lang="en-US" altLang="ko-KR" sz="20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Human EYE</a:t>
            </a:r>
            <a:endParaRPr lang="ko-KR" altLang="en-US" sz="2000" dirty="0">
              <a:solidFill>
                <a:prstClr val="black"/>
              </a:solidFill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7990035" y="3012652"/>
            <a:ext cx="620422" cy="2614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311" tIns="45661" rIns="91311" bIns="45661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ko-KR" sz="1100" dirty="0" smtClean="0">
                <a:solidFill>
                  <a:srgbClr val="FF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charset="0"/>
              </a:rPr>
              <a:t>OK / NG</a:t>
            </a:r>
            <a:endParaRPr lang="en-US" altLang="ko-KR" sz="1100" dirty="0">
              <a:solidFill>
                <a:srgbClr val="FF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t="51157" b="21539"/>
          <a:stretch/>
        </p:blipFill>
        <p:spPr>
          <a:xfrm>
            <a:off x="5300045" y="78314"/>
            <a:ext cx="4481437" cy="70208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04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851338" y="2506717"/>
            <a:ext cx="2948152" cy="43355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1338" y="3712780"/>
            <a:ext cx="2948152" cy="43355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1338" y="4903077"/>
            <a:ext cx="2948152" cy="43355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51338" y="1292772"/>
            <a:ext cx="2948152" cy="43355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818353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과제 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Impact_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과제 선정 배경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 Box 57"/>
          <p:cNvSpPr txBox="1">
            <a:spLocks noChangeArrowheads="1"/>
          </p:cNvSpPr>
          <p:nvPr/>
        </p:nvSpPr>
        <p:spPr bwMode="auto">
          <a:xfrm>
            <a:off x="5366146" y="1496484"/>
            <a:ext cx="41609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000" b="1" dirty="0" smtClean="0">
                <a:latin typeface="LG스마트체 Regular" pitchFamily="50" charset="-127"/>
                <a:ea typeface="LG스마트체 Regular" pitchFamily="50" charset="-127"/>
              </a:rPr>
              <a:t>부자재 불량 검출 시스템 개선의 필요</a:t>
            </a:r>
            <a:endParaRPr lang="en-US" altLang="ko-KR" sz="2000" b="1" dirty="0" smtClean="0">
              <a:latin typeface="LG스마트체 Regular" pitchFamily="50" charset="-127"/>
              <a:ea typeface="LG스마트체 Regular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000" b="1" dirty="0" smtClean="0">
              <a:latin typeface="LG스마트체 Regular" pitchFamily="50" charset="-127"/>
              <a:ea typeface="LG스마트체 Regular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000" b="1" dirty="0" smtClean="0">
                <a:latin typeface="LG스마트체 Regular" pitchFamily="50" charset="-127"/>
                <a:ea typeface="LG스마트체 Regular" pitchFamily="50" charset="-127"/>
              </a:rPr>
              <a:t>→ 자동 불량 검출 시스템 구축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48544" y="1301791"/>
            <a:ext cx="3384376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Customer (</a:t>
            </a:r>
            <a:r>
              <a:rPr lang="ko-KR" altLang="en-US" sz="2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고객</a:t>
            </a:r>
            <a:r>
              <a:rPr lang="en-US" altLang="ko-KR" sz="2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48544" y="2525927"/>
            <a:ext cx="3384376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Competitor (</a:t>
            </a:r>
            <a:r>
              <a:rPr lang="ko-KR" altLang="en-US" sz="2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경쟁사</a:t>
            </a:r>
            <a:r>
              <a:rPr lang="en-US" altLang="ko-KR" sz="2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8544" y="3717111"/>
            <a:ext cx="3384376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Company (</a:t>
            </a:r>
            <a:r>
              <a:rPr lang="ko-KR" altLang="en-US" sz="2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회사</a:t>
            </a:r>
            <a:r>
              <a:rPr lang="en-US" altLang="ko-KR" sz="2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8544" y="4902191"/>
            <a:ext cx="3384376" cy="4320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Force at </a:t>
            </a:r>
            <a:r>
              <a:rPr lang="en-US" altLang="ko-KR" sz="200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Work (</a:t>
            </a:r>
            <a:r>
              <a:rPr lang="ko-KR" altLang="en-US" sz="2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인력</a:t>
            </a:r>
            <a:r>
              <a:rPr lang="en-US" altLang="ko-KR" sz="2000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9" name="Text Box 57"/>
          <p:cNvSpPr txBox="1">
            <a:spLocks noChangeArrowheads="1"/>
          </p:cNvSpPr>
          <p:nvPr/>
        </p:nvSpPr>
        <p:spPr bwMode="auto">
          <a:xfrm>
            <a:off x="848544" y="1733839"/>
            <a:ext cx="35393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부자재 누락 불량으로 인한 품질 </a:t>
            </a: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Issue </a:t>
            </a: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발생</a:t>
            </a:r>
            <a:endParaRPr lang="en-US" altLang="ko-KR" sz="1400" b="1" dirty="0" smtClean="0">
              <a:latin typeface="LG스마트체 Regular" pitchFamily="50" charset="-127"/>
              <a:ea typeface="LG스마트체 Regular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 → 불량에 대한 고객 </a:t>
            </a: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Claim </a:t>
            </a: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및 불만족도 상승</a:t>
            </a:r>
          </a:p>
        </p:txBody>
      </p:sp>
      <p:sp>
        <p:nvSpPr>
          <p:cNvPr id="20" name="Text Box 57"/>
          <p:cNvSpPr txBox="1">
            <a:spLocks noChangeArrowheads="1"/>
          </p:cNvSpPr>
          <p:nvPr/>
        </p:nvSpPr>
        <p:spPr bwMode="auto">
          <a:xfrm>
            <a:off x="848544" y="2957975"/>
            <a:ext cx="33843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400" b="1" smtClean="0">
                <a:latin typeface="LG스마트체 Regular" pitchFamily="50" charset="-127"/>
                <a:ea typeface="LG스마트체 Regular" pitchFamily="50" charset="-127"/>
              </a:rPr>
              <a:t>경쟁사 제품 대비 가격 </a:t>
            </a: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및 품질 우위</a:t>
            </a:r>
            <a:endParaRPr lang="en-US" altLang="ko-KR" sz="1400" b="1" dirty="0" smtClean="0">
              <a:latin typeface="LG스마트체 Regular" pitchFamily="50" charset="-127"/>
              <a:ea typeface="LG스마트체 Regular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400" b="1" smtClean="0">
                <a:latin typeface="LG스마트체 Regular" pitchFamily="50" charset="-127"/>
                <a:ea typeface="LG스마트체 Regular" pitchFamily="50" charset="-127"/>
              </a:rPr>
              <a:t>→ 불량 </a:t>
            </a: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검출 능력 증대</a:t>
            </a:r>
          </a:p>
        </p:txBody>
      </p:sp>
      <p:sp>
        <p:nvSpPr>
          <p:cNvPr id="21" name="Text Box 57"/>
          <p:cNvSpPr txBox="1">
            <a:spLocks noChangeArrowheads="1"/>
          </p:cNvSpPr>
          <p:nvPr/>
        </p:nvSpPr>
        <p:spPr bwMode="auto">
          <a:xfrm>
            <a:off x="848544" y="4148718"/>
            <a:ext cx="33843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불량 모듈 출하로 인한 품질비용 발생</a:t>
            </a:r>
            <a:endParaRPr lang="en-US" altLang="ko-KR" sz="1400" b="1" dirty="0" smtClean="0">
              <a:latin typeface="LG스마트체 Regular" pitchFamily="50" charset="-127"/>
              <a:ea typeface="LG스마트체 Regular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400" b="1" smtClean="0">
                <a:latin typeface="LG스마트체 Regular" pitchFamily="50" charset="-127"/>
                <a:ea typeface="LG스마트체 Regular" pitchFamily="50" charset="-127"/>
              </a:rPr>
              <a:t>→</a:t>
            </a: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불량 검출 시스템 개선의 필요성</a:t>
            </a:r>
          </a:p>
        </p:txBody>
      </p:sp>
      <p:sp>
        <p:nvSpPr>
          <p:cNvPr id="22" name="Text Box 57"/>
          <p:cNvSpPr txBox="1">
            <a:spLocks noChangeArrowheads="1"/>
          </p:cNvSpPr>
          <p:nvPr/>
        </p:nvSpPr>
        <p:spPr bwMode="auto">
          <a:xfrm>
            <a:off x="848544" y="5334239"/>
            <a:ext cx="37444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400" b="1" smtClean="0">
                <a:latin typeface="LG스마트체 Regular" pitchFamily="50" charset="-127"/>
                <a:ea typeface="LG스마트체 Regular" pitchFamily="50" charset="-127"/>
              </a:rPr>
              <a:t>사람의 작업으로 인한 </a:t>
            </a: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Human Error </a:t>
            </a: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발생</a:t>
            </a:r>
            <a:endParaRPr lang="en-US" altLang="ko-KR" sz="1400" b="1" dirty="0" smtClean="0">
              <a:latin typeface="LG스마트체 Regular" pitchFamily="50" charset="-127"/>
              <a:ea typeface="LG스마트체 Regular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 → 물가 상승으로 인해 작업자 인건비 증가 부담</a:t>
            </a:r>
            <a:endParaRPr lang="en-US" altLang="ko-KR" sz="1400" b="1" dirty="0" smtClean="0">
              <a:latin typeface="LG스마트체 Regular" pitchFamily="50" charset="-127"/>
              <a:ea typeface="LG스마트체 Regular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67611" t="77473" r="11537"/>
          <a:stretch/>
        </p:blipFill>
        <p:spPr>
          <a:xfrm>
            <a:off x="6030993" y="3502721"/>
            <a:ext cx="3234955" cy="18989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20029" y="313486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&lt;23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년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HE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본부 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TOP 10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</a:t>
            </a:r>
            <a:r>
              <a:rPr lang="en-US" altLang="ko-KR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7" name="이등변 삼각형 26"/>
          <p:cNvSpPr/>
          <p:nvPr/>
        </p:nvSpPr>
        <p:spPr bwMode="auto">
          <a:xfrm rot="5400000">
            <a:off x="3539357" y="3105813"/>
            <a:ext cx="2561900" cy="606972"/>
          </a:xfrm>
          <a:prstGeom prst="triangle">
            <a:avLst/>
          </a:prstGeom>
          <a:gradFill flip="none" rotWithShape="1">
            <a:gsLst>
              <a:gs pos="37000">
                <a:schemeClr val="tx1">
                  <a:lumMod val="50000"/>
                  <a:lumOff val="50000"/>
                </a:schemeClr>
              </a:gs>
              <a:gs pos="85000">
                <a:schemeClr val="bg1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" tIns="0" rIns="7200" bIns="0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342900" indent="-342900">
              <a:defRPr/>
            </a:pPr>
            <a:endParaRPr lang="ko-KR" altLang="en-US" sz="1200" b="1" dirty="0">
              <a:solidFill>
                <a:prstClr val="black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16496" y="859221"/>
            <a:ext cx="9340419" cy="5450099"/>
          </a:xfrm>
          <a:prstGeom prst="roundRect">
            <a:avLst>
              <a:gd name="adj" fmla="val 3144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801709" y="2998075"/>
            <a:ext cx="3523593" cy="2464676"/>
          </a:xfrm>
          <a:prstGeom prst="roundRect">
            <a:avLst>
              <a:gd name="adj" fmla="val 355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00857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과제 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Impact_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조직전략과의 연관성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2481" y="2315358"/>
            <a:ext cx="9402521" cy="4321925"/>
            <a:chOff x="272481" y="1305893"/>
            <a:chExt cx="9402521" cy="4321925"/>
          </a:xfrm>
        </p:grpSpPr>
        <p:grpSp>
          <p:nvGrpSpPr>
            <p:cNvPr id="15" name="그룹 14"/>
            <p:cNvGrpSpPr/>
            <p:nvPr/>
          </p:nvGrpSpPr>
          <p:grpSpPr>
            <a:xfrm>
              <a:off x="5575920" y="1305893"/>
              <a:ext cx="4099082" cy="4321925"/>
              <a:chOff x="5351600" y="1479251"/>
              <a:chExt cx="4099082" cy="432192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621B89FB-7A20-3F62-312D-AA5A1BBD1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91014" y="1768790"/>
                <a:ext cx="4059668" cy="40323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E2621775-45C8-D1FA-A259-A86EA2E86F9E}"/>
                  </a:ext>
                </a:extLst>
              </p:cNvPr>
              <p:cNvSpPr txBox="1"/>
              <p:nvPr/>
            </p:nvSpPr>
            <p:spPr>
              <a:xfrm>
                <a:off x="5351600" y="1479251"/>
                <a:ext cx="13962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300" b="1" dirty="0">
                    <a:latin typeface="Arial Narrow" panose="020B0606020202030204" pitchFamily="34" charset="0"/>
                    <a:ea typeface="LG스마트체 Regular" panose="020B0600000101010101" pitchFamily="50" charset="-127"/>
                    <a:cs typeface="Arial" pitchFamily="34" charset="0"/>
                  </a:rPr>
                  <a:t>HE</a:t>
                </a:r>
                <a:r>
                  <a:rPr lang="ko-KR" altLang="en-US" sz="1300" b="1">
                    <a:latin typeface="Arial Narrow" panose="020B0606020202030204" pitchFamily="34" charset="0"/>
                    <a:ea typeface="LG스마트체 Regular" panose="020B0600000101010101" pitchFamily="50" charset="-127"/>
                    <a:cs typeface="Arial" pitchFamily="34" charset="0"/>
                  </a:rPr>
                  <a:t>본부 중점추진과제</a:t>
                </a:r>
              </a:p>
            </p:txBody>
          </p:sp>
          <p:sp>
            <p:nvSpPr>
              <p:cNvPr id="14" name="사각형: 둥근 모서리 118">
                <a:extLst>
                  <a:ext uri="{FF2B5EF4-FFF2-40B4-BE49-F238E27FC236}">
                    <a16:creationId xmlns:a16="http://schemas.microsoft.com/office/drawing/2014/main" xmlns="" id="{6B61566C-A4AC-E5F4-B9FB-E41FF5CB100D}"/>
                  </a:ext>
                </a:extLst>
              </p:cNvPr>
              <p:cNvSpPr/>
              <p:nvPr/>
            </p:nvSpPr>
            <p:spPr>
              <a:xfrm>
                <a:off x="6798394" y="4659635"/>
                <a:ext cx="2066994" cy="305385"/>
              </a:xfrm>
              <a:prstGeom prst="roundRect">
                <a:avLst>
                  <a:gd name="adj" fmla="val 3598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E474BAAC-CE23-21B0-4249-3F26D1638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81" y="1823589"/>
              <a:ext cx="5166622" cy="3031297"/>
            </a:xfrm>
            <a:prstGeom prst="rect">
              <a:avLst/>
            </a:prstGeom>
          </p:spPr>
        </p:pic>
        <p:sp>
          <p:nvSpPr>
            <p:cNvPr id="18" name="사각형: 둥근 모서리 102">
              <a:extLst>
                <a:ext uri="{FF2B5EF4-FFF2-40B4-BE49-F238E27FC236}">
                  <a16:creationId xmlns:a16="http://schemas.microsoft.com/office/drawing/2014/main" xmlns="" id="{F645AE00-DAAD-2BD7-324D-F77BCC2AB1F7}"/>
                </a:ext>
              </a:extLst>
            </p:cNvPr>
            <p:cNvSpPr/>
            <p:nvPr/>
          </p:nvSpPr>
          <p:spPr>
            <a:xfrm>
              <a:off x="3394599" y="3749626"/>
              <a:ext cx="223587" cy="664247"/>
            </a:xfrm>
            <a:prstGeom prst="roundRect">
              <a:avLst>
                <a:gd name="adj" fmla="val 3598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 Box 57">
            <a:extLst>
              <a:ext uri="{FF2B5EF4-FFF2-40B4-BE49-F238E27FC236}">
                <a16:creationId xmlns:a16="http://schemas.microsoft.com/office/drawing/2014/main" xmlns="" id="{9C263224-92CF-2F03-C781-06619567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21" y="652762"/>
            <a:ext cx="9662220" cy="1406805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HE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연구소</a:t>
            </a:r>
            <a:endParaRPr lang="en-US" altLang="ko-KR" sz="1800" b="1" dirty="0" smtClean="0">
              <a:solidFill>
                <a:schemeClr val="tx1"/>
              </a:solidFill>
              <a:latin typeface="Arial Narrow"/>
              <a:ea typeface="LG스마트체 Regular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 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: 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고객 가치 데이터와 피드백 데이터를 </a:t>
            </a:r>
            <a:r>
              <a:rPr lang="ko-KR" altLang="en-US" sz="1800" b="1">
                <a:solidFill>
                  <a:schemeClr val="tx1"/>
                </a:solidFill>
                <a:latin typeface="Arial Narrow"/>
                <a:ea typeface="LG스마트체 Regular"/>
              </a:rPr>
              <a:t>연결하여 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고객 경험 가치를 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빠르게 </a:t>
            </a:r>
            <a:r>
              <a:rPr lang="ko-KR" altLang="en-US" sz="1800" b="1">
                <a:solidFill>
                  <a:schemeClr val="tx1"/>
                </a:solidFill>
                <a:latin typeface="Arial Narrow"/>
                <a:ea typeface="LG스마트체 Regular"/>
              </a:rPr>
              <a:t>발굴하고 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제공하기 위해 </a:t>
            </a:r>
            <a:endParaRPr lang="en-US" altLang="ko-KR" sz="1800" b="1" dirty="0" smtClean="0">
              <a:solidFill>
                <a:schemeClr val="tx1"/>
              </a:solidFill>
              <a:latin typeface="Arial Narrow"/>
              <a:ea typeface="LG스마트체 Regular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   DEJ</a:t>
            </a:r>
            <a:r>
              <a:rPr lang="ko-KR" altLang="en-US" sz="1800" b="1">
                <a:solidFill>
                  <a:schemeClr val="tx1"/>
                </a:solidFill>
                <a:latin typeface="Arial Narrow"/>
                <a:ea typeface="LG스마트체 Regular"/>
              </a:rPr>
              <a:t>라는 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본부개발플랫폼을 </a:t>
            </a:r>
            <a:r>
              <a:rPr lang="ko-KR" altLang="en-US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구축하여 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HE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본부 과제 </a:t>
            </a: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DX</a:t>
            </a:r>
            <a:r>
              <a:rPr lang="ko-KR" altLang="en-US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를 </a:t>
            </a:r>
            <a:r>
              <a:rPr lang="ko-KR" altLang="en-US" sz="1800" b="1">
                <a:solidFill>
                  <a:schemeClr val="tx1"/>
                </a:solidFill>
                <a:latin typeface="Arial Narrow"/>
                <a:ea typeface="LG스마트체 Regular"/>
              </a:rPr>
              <a:t>통한 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고객경험혁신을 추진중임</a:t>
            </a:r>
            <a:r>
              <a:rPr lang="en-US" altLang="ko-KR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.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ko-KR" sz="1800" b="1" dirty="0" smtClean="0">
              <a:solidFill>
                <a:schemeClr val="tx1"/>
              </a:solidFill>
              <a:latin typeface="Arial Narrow"/>
              <a:ea typeface="LG스마트체 Regular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Arial Narrow"/>
                <a:ea typeface="LG스마트체 Regular"/>
              </a:rPr>
              <a:t> </a:t>
            </a:r>
            <a:endParaRPr lang="ko-KR" altLang="en-US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2560" y="1509080"/>
            <a:ext cx="9078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Arial Narrow"/>
                <a:ea typeface="LG스마트체 Regular"/>
              </a:rPr>
              <a:t>LG</a:t>
            </a:r>
            <a:r>
              <a:rPr lang="ko-KR" altLang="en-US" b="1" smtClean="0">
                <a:solidFill>
                  <a:srgbClr val="FF0000"/>
                </a:solidFill>
                <a:latin typeface="Arial Narrow"/>
                <a:ea typeface="LG스마트체 Regular"/>
              </a:rPr>
              <a:t>전자 협력업체인 </a:t>
            </a:r>
            <a:r>
              <a:rPr lang="en-US" altLang="ko-KR" b="1" dirty="0">
                <a:solidFill>
                  <a:srgbClr val="FF0000"/>
                </a:solidFill>
                <a:latin typeface="Arial Narrow"/>
                <a:ea typeface="LG스마트체 Regular"/>
              </a:rPr>
              <a:t>BM</a:t>
            </a:r>
            <a:r>
              <a:rPr lang="ko-KR" altLang="en-US" b="1" smtClean="0">
                <a:solidFill>
                  <a:srgbClr val="FF0000"/>
                </a:solidFill>
                <a:latin typeface="Arial Narrow"/>
                <a:ea typeface="LG스마트체 Regular"/>
              </a:rPr>
              <a:t>사와 협업을 통한 </a:t>
            </a:r>
            <a:r>
              <a:rPr lang="en-US" altLang="ko-KR" b="1" dirty="0" smtClean="0">
                <a:solidFill>
                  <a:srgbClr val="FF0000"/>
                </a:solidFill>
                <a:latin typeface="Arial Narrow"/>
                <a:ea typeface="LG스마트체 Regular"/>
              </a:rPr>
              <a:t>DX </a:t>
            </a:r>
            <a:r>
              <a:rPr lang="ko-KR" altLang="en-US" b="1" smtClean="0">
                <a:solidFill>
                  <a:srgbClr val="FF0000"/>
                </a:solidFill>
                <a:latin typeface="Arial Narrow"/>
                <a:ea typeface="LG스마트체 Regular"/>
              </a:rPr>
              <a:t>활동 확대</a:t>
            </a:r>
            <a:r>
              <a:rPr lang="ko-KR" altLang="en-US" b="1" smtClean="0">
                <a:latin typeface="Arial Narrow"/>
                <a:ea typeface="LG스마트체 Regular"/>
              </a:rPr>
              <a:t>로</a:t>
            </a:r>
            <a:endParaRPr lang="en-US" altLang="ko-KR" b="1" dirty="0" smtClean="0">
              <a:latin typeface="Arial Narrow"/>
              <a:ea typeface="LG스마트체 Regular"/>
            </a:endParaRPr>
          </a:p>
          <a:p>
            <a:r>
              <a:rPr lang="en-US" altLang="ko-KR" b="1" dirty="0" smtClean="0">
                <a:latin typeface="Arial Narrow"/>
                <a:ea typeface="LG스마트체 Regular"/>
              </a:rPr>
              <a:t>BM</a:t>
            </a:r>
            <a:r>
              <a:rPr lang="ko-KR" altLang="en-US" b="1" smtClean="0">
                <a:latin typeface="Arial Narrow"/>
                <a:ea typeface="LG스마트체 Regular"/>
              </a:rPr>
              <a:t>사의 작업자가 판정중인 양</a:t>
            </a:r>
            <a:r>
              <a:rPr lang="en-US" altLang="ko-KR" b="1" dirty="0" smtClean="0">
                <a:latin typeface="Arial Narrow"/>
                <a:ea typeface="LG스마트체 Regular"/>
              </a:rPr>
              <a:t>/</a:t>
            </a:r>
            <a:r>
              <a:rPr lang="ko-KR" altLang="en-US" b="1" smtClean="0">
                <a:latin typeface="Arial Narrow"/>
                <a:ea typeface="LG스마트체 Regular"/>
              </a:rPr>
              <a:t>불 판별 </a:t>
            </a:r>
            <a:r>
              <a:rPr lang="ko-KR" altLang="en-US" b="1" dirty="0">
                <a:latin typeface="Arial Narrow"/>
                <a:ea typeface="LG스마트체 Regular"/>
              </a:rPr>
              <a:t>판별 작업을 자동화하여 </a:t>
            </a:r>
            <a:r>
              <a:rPr lang="en-US" altLang="ko-KR" b="1" dirty="0">
                <a:latin typeface="Arial Narrow"/>
                <a:ea typeface="LG스마트체 Regular"/>
              </a:rPr>
              <a:t>DX </a:t>
            </a:r>
            <a:r>
              <a:rPr lang="ko-KR" altLang="en-US" b="1">
                <a:latin typeface="Arial Narrow"/>
                <a:ea typeface="LG스마트체 Regular"/>
              </a:rPr>
              <a:t>시스템 확대에 기여하고자 함</a:t>
            </a:r>
            <a:endParaRPr lang="ko-KR" altLang="en-US" b="1" dirty="0">
              <a:latin typeface="Arial Narrow"/>
              <a:ea typeface="LG스마트체 Regular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5189" y="1649544"/>
            <a:ext cx="576064" cy="4005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8" y="1084714"/>
            <a:ext cx="8468171" cy="4601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52635" y="4657716"/>
            <a:ext cx="151216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72377" y="5799123"/>
            <a:ext cx="5271571" cy="298810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defPPr>
              <a:defRPr lang="ko-KR"/>
            </a:defPPr>
            <a:lvl1pPr eaLnBrk="1" hangingPunct="1">
              <a:buNone/>
              <a:defRPr sz="1800" b="1">
                <a:latin typeface="Arial Narrow"/>
                <a:ea typeface="LG스마트체 Regular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dirty="0"/>
              <a:t>2023</a:t>
            </a:r>
            <a:r>
              <a:rPr lang="ko-KR" altLang="en-US" dirty="0"/>
              <a:t>년 본부 </a:t>
            </a:r>
            <a:r>
              <a:rPr lang="en-US" altLang="ko-KR" dirty="0"/>
              <a:t>Top10 </a:t>
            </a:r>
            <a:r>
              <a:rPr lang="ko-KR" altLang="en-US" dirty="0"/>
              <a:t>과제에 </a:t>
            </a:r>
            <a:r>
              <a:rPr lang="en-US" altLang="ko-KR" dirty="0">
                <a:solidFill>
                  <a:srgbClr val="FF0000"/>
                </a:solidFill>
              </a:rPr>
              <a:t>DX</a:t>
            </a:r>
            <a:r>
              <a:rPr lang="ko-KR" altLang="en-US" dirty="0">
                <a:solidFill>
                  <a:srgbClr val="FF0000"/>
                </a:solidFill>
              </a:rPr>
              <a:t>를 통한 고객경험 혁신 </a:t>
            </a:r>
            <a:r>
              <a:rPr lang="ko-KR" altLang="en-US" dirty="0"/>
              <a:t>포함</a:t>
            </a:r>
            <a:endParaRPr lang="en-US" altLang="ko-KR" dirty="0"/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4300857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과제 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Impact_</a:t>
            </a:r>
            <a:r>
              <a:rPr lang="ko-KR" altLang="en-US" sz="16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조직전략과의 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연관성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 Box 57">
            <a:extLst>
              <a:ext uri="{FF2B5EF4-FFF2-40B4-BE49-F238E27FC236}">
                <a16:creationId xmlns:a16="http://schemas.microsoft.com/office/drawing/2014/main" xmlns="" id="{9C263224-92CF-2F03-C781-06619567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21" y="652762"/>
            <a:ext cx="9662220" cy="298810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2023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년 </a:t>
            </a:r>
            <a:r>
              <a:rPr lang="en-US" altLang="ko-KR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HE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본부 </a:t>
            </a:r>
            <a:r>
              <a:rPr lang="en-US" altLang="ko-KR" sz="18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Top 10 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과제 중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 Narrow"/>
                <a:ea typeface="LG스마트체 Regular"/>
              </a:rPr>
              <a:t>DX</a:t>
            </a:r>
            <a:r>
              <a:rPr lang="ko-KR" altLang="en-US" sz="1800" b="1" smtClean="0">
                <a:solidFill>
                  <a:srgbClr val="FF0000"/>
                </a:solidFill>
                <a:latin typeface="Arial Narrow"/>
                <a:ea typeface="LG스마트체 Regular"/>
              </a:rPr>
              <a:t>를 통한 고객 경험 혁신과 연계</a:t>
            </a:r>
            <a:r>
              <a:rPr lang="ko-KR" altLang="en-US" sz="1800" b="1" smtClean="0">
                <a:solidFill>
                  <a:schemeClr val="tx1"/>
                </a:solidFill>
                <a:latin typeface="Arial Narrow"/>
                <a:ea typeface="LG스마트체 Regular"/>
              </a:rPr>
              <a:t>하여 과제 추진 </a:t>
            </a:r>
            <a:endParaRPr lang="ko-KR" altLang="en-US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cxnSp>
        <p:nvCxnSpPr>
          <p:cNvPr id="4" name="꺾인 연결선 3"/>
          <p:cNvCxnSpPr>
            <a:stCxn id="3" idx="1"/>
            <a:endCxn id="7" idx="0"/>
          </p:cNvCxnSpPr>
          <p:nvPr/>
        </p:nvCxnSpPr>
        <p:spPr>
          <a:xfrm rot="10800000" flipV="1">
            <a:off x="5408163" y="4945747"/>
            <a:ext cx="844472" cy="85337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57">
            <a:extLst>
              <a:ext uri="{FF2B5EF4-FFF2-40B4-BE49-F238E27FC236}">
                <a16:creationId xmlns:a16="http://schemas.microsoft.com/office/drawing/2014/main" xmlns="" id="{9C263224-92CF-2F03-C781-066195677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228" y="6154928"/>
            <a:ext cx="2799827" cy="391143"/>
          </a:xfrm>
          <a:prstGeom prst="rect">
            <a:avLst/>
          </a:prstGeom>
          <a:noFill/>
          <a:ln>
            <a:noFill/>
          </a:ln>
        </p:spPr>
        <p:txBody>
          <a:bodyPr wrap="square" lIns="10800" tIns="10800" rIns="10800" bIns="10800" anchor="t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※ DX </a:t>
            </a:r>
            <a:r>
              <a:rPr lang="ko-KR" altLang="en-US" sz="1200" b="1" smtClean="0">
                <a:solidFill>
                  <a:schemeClr val="tx1"/>
                </a:solidFill>
                <a:latin typeface="Arial Narrow"/>
                <a:ea typeface="LG스마트체 Regular"/>
              </a:rPr>
              <a:t>역량 강화 및 문화 확산</a:t>
            </a:r>
            <a:endParaRPr lang="en-US" altLang="ko-KR" sz="1200" b="1" dirty="0" smtClean="0">
              <a:solidFill>
                <a:schemeClr val="tx1"/>
              </a:solidFill>
              <a:latin typeface="Arial Narrow"/>
              <a:ea typeface="LG스마트체 Regular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   </a:t>
            </a:r>
            <a:r>
              <a:rPr lang="ko-KR" altLang="en-US" sz="1200" b="1" smtClean="0">
                <a:solidFill>
                  <a:schemeClr val="tx1"/>
                </a:solidFill>
                <a:latin typeface="Arial Narrow"/>
                <a:ea typeface="LG스마트체 Regular"/>
              </a:rPr>
              <a:t>→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BM</a:t>
            </a:r>
            <a:r>
              <a:rPr lang="ko-KR" altLang="en-US" sz="1200" b="1" smtClean="0">
                <a:solidFill>
                  <a:schemeClr val="tx1"/>
                </a:solidFill>
                <a:latin typeface="Arial Narrow"/>
                <a:ea typeface="LG스마트체 Regular"/>
              </a:rPr>
              <a:t>사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(</a:t>
            </a:r>
            <a:r>
              <a:rPr lang="ko-KR" altLang="en-US" sz="1200" b="1" smtClean="0">
                <a:solidFill>
                  <a:schemeClr val="tx1"/>
                </a:solidFill>
                <a:latin typeface="Arial Narrow"/>
                <a:ea typeface="LG스마트체 Regular"/>
              </a:rPr>
              <a:t>협력업체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) </a:t>
            </a:r>
            <a:r>
              <a:rPr lang="ko-KR" altLang="en-US" sz="1200" b="1" smtClean="0">
                <a:solidFill>
                  <a:schemeClr val="tx1"/>
                </a:solidFill>
                <a:latin typeface="Arial Narrow"/>
                <a:ea typeface="LG스마트체 Regular"/>
              </a:rPr>
              <a:t>로의 </a:t>
            </a:r>
            <a:r>
              <a:rPr lang="en-US" altLang="ko-KR" sz="1200" b="1" dirty="0" smtClean="0">
                <a:solidFill>
                  <a:schemeClr val="tx1"/>
                </a:solidFill>
                <a:latin typeface="Arial Narrow"/>
                <a:ea typeface="LG스마트체 Regular"/>
              </a:rPr>
              <a:t>DX </a:t>
            </a:r>
            <a:r>
              <a:rPr lang="ko-KR" altLang="en-US" sz="1200" b="1" smtClean="0">
                <a:solidFill>
                  <a:schemeClr val="tx1"/>
                </a:solidFill>
                <a:latin typeface="Arial Narrow"/>
                <a:ea typeface="LG스마트체 Regular"/>
              </a:rPr>
              <a:t>활동 확대 추진</a:t>
            </a:r>
            <a:endParaRPr lang="ko-KR" altLang="en-US" sz="12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791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Box 57"/>
          <p:cNvSpPr txBox="1">
            <a:spLocks noChangeArrowheads="1"/>
          </p:cNvSpPr>
          <p:nvPr/>
        </p:nvSpPr>
        <p:spPr bwMode="auto">
          <a:xfrm>
            <a:off x="1705124" y="1826522"/>
            <a:ext cx="2115367" cy="3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 u="sng" dirty="0" smtClean="0">
                <a:latin typeface="LG스마트체 Regular" pitchFamily="50" charset="-127"/>
                <a:ea typeface="LG스마트체 Regular" pitchFamily="50" charset="-127"/>
              </a:rPr>
              <a:t>KPI /sub-KPI </a:t>
            </a:r>
            <a:r>
              <a:rPr lang="ko-KR" altLang="en-US" sz="1600" b="1" u="sng" smtClean="0">
                <a:latin typeface="LG스마트체 Regular" pitchFamily="50" charset="-127"/>
                <a:ea typeface="LG스마트체 Regular" pitchFamily="50" charset="-127"/>
              </a:rPr>
              <a:t>선정 배경</a:t>
            </a:r>
            <a:endParaRPr lang="ko-KR" altLang="en-US" sz="1600" b="1" u="sng" dirty="0" smtClean="0"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60" name="이등변 삼각형 59"/>
          <p:cNvSpPr/>
          <p:nvPr/>
        </p:nvSpPr>
        <p:spPr>
          <a:xfrm rot="5400000">
            <a:off x="3338396" y="3244588"/>
            <a:ext cx="1892876" cy="245477"/>
          </a:xfrm>
          <a:prstGeom prst="triangl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1491917" y="2338870"/>
            <a:ext cx="2541780" cy="21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ko-KR" altLang="en-US" sz="1200" dirty="0" smtClean="0"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rial Narrow"/>
                <a:ea typeface="LG스마트체 Regular"/>
              </a:rPr>
              <a:t>① 자동화된 검출 시스템이 도입되면 </a:t>
            </a:r>
            <a:r>
              <a:rPr lang="en-US" altLang="ko-KR" sz="1200" dirty="0">
                <a:solidFill>
                  <a:schemeClr val="tx1"/>
                </a:solidFill>
                <a:latin typeface="Arial Narrow"/>
                <a:ea typeface="LG스마트체 Regular"/>
              </a:rPr>
              <a:t>BM</a:t>
            </a:r>
            <a:r>
              <a:rPr lang="ko-KR" altLang="en-US" sz="1200">
                <a:solidFill>
                  <a:schemeClr val="tx1"/>
                </a:solidFill>
                <a:latin typeface="Arial Narrow"/>
                <a:ea typeface="LG스마트체 Regular"/>
              </a:rPr>
              <a:t>사의 판정 인원을 완전히 </a:t>
            </a:r>
            <a:r>
              <a:rPr lang="ko-KR" altLang="en-US" sz="1200" dirty="0">
                <a:solidFill>
                  <a:schemeClr val="tx1"/>
                </a:solidFill>
                <a:latin typeface="Arial Narrow"/>
                <a:ea typeface="LG스마트체 Regular"/>
              </a:rPr>
              <a:t>대체할 수 있을 것이고</a:t>
            </a:r>
            <a:r>
              <a:rPr lang="en-US" altLang="ko-KR" sz="1200" dirty="0">
                <a:solidFill>
                  <a:schemeClr val="tx1"/>
                </a:solidFill>
                <a:latin typeface="Arial Narrow"/>
                <a:ea typeface="LG스마트체 Regular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rial Narrow"/>
                <a:ea typeface="LG스마트체 Regular"/>
              </a:rPr>
              <a:t>기존 작업자의 감축으로 이어질 것이라 판단하여 </a:t>
            </a:r>
            <a:r>
              <a:rPr lang="en-US" altLang="ko-KR" sz="1200" dirty="0">
                <a:solidFill>
                  <a:schemeClr val="tx1"/>
                </a:solidFill>
                <a:latin typeface="Arial Narrow"/>
                <a:ea typeface="LG스마트체 Regular"/>
              </a:rPr>
              <a:t>BM</a:t>
            </a:r>
            <a:r>
              <a:rPr lang="ko-KR" altLang="en-US" sz="1200" dirty="0">
                <a:solidFill>
                  <a:schemeClr val="tx1"/>
                </a:solidFill>
                <a:latin typeface="Arial Narrow"/>
                <a:ea typeface="LG스마트체 Regular"/>
              </a:rPr>
              <a:t>사의 작업 인원 감축을 </a:t>
            </a:r>
            <a:r>
              <a:rPr lang="en-US" altLang="ko-KR" sz="1200" dirty="0">
                <a:solidFill>
                  <a:schemeClr val="tx1"/>
                </a:solidFill>
                <a:latin typeface="Arial Narrow"/>
                <a:ea typeface="LG스마트체 Regular"/>
              </a:rPr>
              <a:t>KPI</a:t>
            </a:r>
            <a:r>
              <a:rPr lang="ko-KR" altLang="en-US" sz="1200">
                <a:solidFill>
                  <a:schemeClr val="tx1"/>
                </a:solidFill>
                <a:latin typeface="Arial Narrow"/>
                <a:ea typeface="LG스마트체 Regular"/>
              </a:rPr>
              <a:t>로 선정함</a:t>
            </a:r>
            <a:r>
              <a:rPr lang="en-US" altLang="ko-KR" sz="1200" dirty="0">
                <a:solidFill>
                  <a:schemeClr val="tx1"/>
                </a:solidFill>
                <a:latin typeface="Arial Narrow"/>
                <a:ea typeface="LG스마트체 Regular"/>
              </a:rPr>
              <a:t>.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ko-KR" sz="1200" dirty="0">
              <a:solidFill>
                <a:schemeClr val="tx1"/>
              </a:solidFill>
              <a:latin typeface="Arial Narrow"/>
              <a:ea typeface="LG스마트체 Regular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ko-KR" altLang="en-US" sz="1200" dirty="0">
                <a:solidFill>
                  <a:schemeClr val="tx1"/>
                </a:solidFill>
                <a:latin typeface="Arial Narrow"/>
                <a:ea typeface="LG스마트체 Regular"/>
              </a:rPr>
              <a:t>  ② 불량 판정의 가장 중요한 평가 요소는 정확도와 시간이기에 판정 정확도와 시간을 </a:t>
            </a:r>
            <a:r>
              <a:rPr lang="en-US" altLang="ko-KR" sz="1200" dirty="0">
                <a:solidFill>
                  <a:schemeClr val="tx1"/>
                </a:solidFill>
                <a:latin typeface="Arial Narrow"/>
                <a:ea typeface="LG스마트체 Regular"/>
              </a:rPr>
              <a:t>Sub-KPI</a:t>
            </a:r>
            <a:r>
              <a:rPr lang="ko-KR" altLang="en-US" sz="1200" dirty="0">
                <a:solidFill>
                  <a:schemeClr val="tx1"/>
                </a:solidFill>
                <a:latin typeface="Arial Narrow"/>
                <a:ea typeface="LG스마트체 Regular"/>
              </a:rPr>
              <a:t>로 설정함</a:t>
            </a:r>
            <a:endParaRPr lang="en-US" altLang="ko-KR" sz="1200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sp>
        <p:nvSpPr>
          <p:cNvPr id="62" name="Text Box 57"/>
          <p:cNvSpPr txBox="1">
            <a:spLocks noChangeArrowheads="1"/>
          </p:cNvSpPr>
          <p:nvPr/>
        </p:nvSpPr>
        <p:spPr bwMode="auto">
          <a:xfrm>
            <a:off x="4597271" y="1826522"/>
            <a:ext cx="2115367" cy="3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 u="sng" dirty="0" smtClean="0">
                <a:latin typeface="LG스마트체 Regular" pitchFamily="50" charset="-127"/>
                <a:ea typeface="LG스마트체 Regular" pitchFamily="50" charset="-127"/>
              </a:rPr>
              <a:t>목표</a:t>
            </a:r>
          </a:p>
        </p:txBody>
      </p:sp>
      <p:sp>
        <p:nvSpPr>
          <p:cNvPr id="69" name="Text Box 57"/>
          <p:cNvSpPr txBox="1">
            <a:spLocks noChangeArrowheads="1"/>
          </p:cNvSpPr>
          <p:nvPr/>
        </p:nvSpPr>
        <p:spPr bwMode="auto">
          <a:xfrm>
            <a:off x="7335492" y="1826522"/>
            <a:ext cx="2115367" cy="3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 u="sng" dirty="0" smtClean="0">
                <a:latin typeface="LG스마트체 Regular" pitchFamily="50" charset="-127"/>
                <a:ea typeface="LG스마트체 Regular" pitchFamily="50" charset="-127"/>
              </a:rPr>
              <a:t>목표 설정 근거</a:t>
            </a:r>
          </a:p>
        </p:txBody>
      </p:sp>
      <p:sp>
        <p:nvSpPr>
          <p:cNvPr id="70" name="Text Box 57"/>
          <p:cNvSpPr txBox="1">
            <a:spLocks noChangeArrowheads="1"/>
          </p:cNvSpPr>
          <p:nvPr/>
        </p:nvSpPr>
        <p:spPr bwMode="auto">
          <a:xfrm>
            <a:off x="4580941" y="2237458"/>
            <a:ext cx="24169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en-US" altLang="ko-KR" sz="1400" b="1" dirty="0" smtClean="0">
                <a:latin typeface="LG스마트체 Regular" pitchFamily="50" charset="-127"/>
                <a:ea typeface="LG스마트체 Regular" pitchFamily="50" charset="-127"/>
              </a:rPr>
              <a:t>KPI : </a:t>
            </a:r>
            <a:r>
              <a:rPr lang="ko-KR" altLang="en-US" sz="140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작업자 감축</a:t>
            </a:r>
            <a:endParaRPr lang="ko-KR" altLang="en-US" sz="1400" dirty="0" smtClean="0">
              <a:solidFill>
                <a:schemeClr val="tx1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79" name="Text Box 57"/>
          <p:cNvSpPr txBox="1">
            <a:spLocks noChangeArrowheads="1"/>
          </p:cNvSpPr>
          <p:nvPr/>
        </p:nvSpPr>
        <p:spPr bwMode="auto">
          <a:xfrm>
            <a:off x="4580941" y="3138842"/>
            <a:ext cx="284901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 Sub-KPI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1)</a:t>
            </a:r>
            <a:r>
              <a:rPr lang="ko-KR" altLang="en-US" sz="140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  불량 </a:t>
            </a:r>
            <a:r>
              <a:rPr lang="ko-KR" altLang="en-US" sz="1400" dirty="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판정 정확도</a:t>
            </a:r>
            <a:endParaRPr lang="en-US" altLang="ko-KR" sz="1400" dirty="0" smtClean="0">
              <a:solidFill>
                <a:schemeClr val="tx1"/>
              </a:solidFill>
              <a:latin typeface="LG스마트체 Regular" pitchFamily="50" charset="-127"/>
              <a:ea typeface="LG스마트체 Regular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ko-KR" sz="1400" dirty="0" smtClean="0">
              <a:solidFill>
                <a:schemeClr val="tx1"/>
              </a:solidFill>
              <a:latin typeface="LG스마트체 Regular" pitchFamily="50" charset="-127"/>
              <a:ea typeface="LG스마트체 Regular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ko-KR" sz="1400" dirty="0">
              <a:solidFill>
                <a:schemeClr val="tx1"/>
              </a:solidFill>
              <a:latin typeface="LG스마트체 Regular" pitchFamily="50" charset="-127"/>
              <a:ea typeface="LG스마트체 Regular" pitchFamily="50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2) </a:t>
            </a:r>
            <a:r>
              <a:rPr lang="ko-KR" altLang="en-US" sz="140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불량 판정 시간</a:t>
            </a:r>
            <a:endParaRPr lang="ko-KR" altLang="en-US" sz="1400" dirty="0" smtClean="0">
              <a:solidFill>
                <a:schemeClr val="tx1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6242" y="996589"/>
            <a:ext cx="846358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</a:t>
            </a:r>
            <a:endParaRPr lang="en-US" altLang="ko-KR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목적</a:t>
            </a:r>
            <a:endParaRPr lang="ko-KR" altLang="en-US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6242" y="2025870"/>
            <a:ext cx="846358" cy="25930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목표</a:t>
            </a:r>
            <a:endParaRPr lang="en-US" altLang="ko-KR" b="1" dirty="0" smtClean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KPI</a:t>
            </a:r>
            <a:endParaRPr lang="ko-KR" altLang="en-US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06242" y="4941167"/>
            <a:ext cx="846358" cy="13019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정성적</a:t>
            </a:r>
            <a:r>
              <a:rPr lang="en-US" altLang="ko-KR" b="1" dirty="0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</a:p>
          <a:p>
            <a:pPr algn="ctr"/>
            <a:r>
              <a:rPr lang="ko-KR" altLang="en-US" b="1" smtClean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목표</a:t>
            </a:r>
            <a:endParaRPr lang="ko-KR" altLang="en-US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2" name="Text Box 57"/>
          <p:cNvSpPr txBox="1">
            <a:spLocks noChangeArrowheads="1"/>
          </p:cNvSpPr>
          <p:nvPr/>
        </p:nvSpPr>
        <p:spPr bwMode="auto">
          <a:xfrm>
            <a:off x="1705124" y="4977702"/>
            <a:ext cx="2115367" cy="3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 u="sng" dirty="0" smtClean="0">
                <a:latin typeface="LG스마트체 Regular" pitchFamily="50" charset="-127"/>
                <a:ea typeface="LG스마트체 Regular" pitchFamily="50" charset="-127"/>
              </a:rPr>
              <a:t>현황 이슈</a:t>
            </a:r>
          </a:p>
        </p:txBody>
      </p:sp>
      <p:sp>
        <p:nvSpPr>
          <p:cNvPr id="43" name="Text Box 57"/>
          <p:cNvSpPr txBox="1">
            <a:spLocks noChangeArrowheads="1"/>
          </p:cNvSpPr>
          <p:nvPr/>
        </p:nvSpPr>
        <p:spPr bwMode="auto">
          <a:xfrm>
            <a:off x="4535907" y="4977702"/>
            <a:ext cx="2115367" cy="3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 u="sng" dirty="0" smtClean="0">
                <a:latin typeface="LG스마트체 Regular" pitchFamily="50" charset="-127"/>
                <a:ea typeface="LG스마트체 Regular" pitchFamily="50" charset="-127"/>
              </a:rPr>
              <a:t>정성적 목표</a:t>
            </a:r>
          </a:p>
        </p:txBody>
      </p:sp>
      <p:sp>
        <p:nvSpPr>
          <p:cNvPr id="44" name="Text Box 57"/>
          <p:cNvSpPr txBox="1">
            <a:spLocks noChangeArrowheads="1"/>
          </p:cNvSpPr>
          <p:nvPr/>
        </p:nvSpPr>
        <p:spPr bwMode="auto">
          <a:xfrm>
            <a:off x="7335492" y="4977702"/>
            <a:ext cx="2115367" cy="3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 u="sng" dirty="0" smtClean="0">
                <a:latin typeface="LG스마트체 Regular" pitchFamily="50" charset="-127"/>
                <a:ea typeface="LG스마트체 Regular" pitchFamily="50" charset="-127"/>
              </a:rPr>
              <a:t>목표 설정 근거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541489" y="1764481"/>
            <a:ext cx="802002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541489" y="4869160"/>
            <a:ext cx="802002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57"/>
          <p:cNvSpPr txBox="1">
            <a:spLocks noChangeArrowheads="1"/>
          </p:cNvSpPr>
          <p:nvPr/>
        </p:nvSpPr>
        <p:spPr bwMode="auto">
          <a:xfrm>
            <a:off x="7277476" y="2258288"/>
            <a:ext cx="22646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2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과제 수행 목표인 완전 자동화 시스템이 구축된다면 현재 판정작업을 진행하고 있는 인원을 완전히 대체할 수 있을 것이라 판단함</a:t>
            </a:r>
            <a:endParaRPr lang="ko-KR" altLang="en-US" sz="12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8904" y="5341201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BM</a:t>
            </a:r>
            <a:r>
              <a:rPr lang="ko-KR" altLang="en-US" sz="12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사는 아직도 업무의 자동화</a:t>
            </a:r>
            <a:endParaRPr lang="en-US" altLang="ko-KR" sz="12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도입률이</a:t>
            </a:r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 낮고 조립 </a:t>
            </a:r>
            <a:r>
              <a:rPr lang="en-US" altLang="ko-KR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/ </a:t>
            </a:r>
            <a:r>
              <a:rPr lang="ko-KR" altLang="en-US" sz="12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판정 등의</a:t>
            </a:r>
            <a:endParaRPr lang="en-US" altLang="ko-KR" sz="12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대부분의 업무가 사람의 수작업 및</a:t>
            </a:r>
            <a:endParaRPr lang="en-US" altLang="ko-KR" sz="12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육안으로 진행되고 있음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69404" y="534120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모듈의 불량 판정 뿐만이 아닌</a:t>
            </a:r>
            <a:endParaRPr lang="en-US" altLang="ko-KR" sz="12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전반적인 업무의 자동화를</a:t>
            </a:r>
            <a:endParaRPr lang="en-US" altLang="ko-KR" sz="12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유도함으로써 </a:t>
            </a:r>
            <a:r>
              <a:rPr lang="en-US" altLang="ko-KR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BM</a:t>
            </a:r>
            <a:r>
              <a:rPr lang="ko-KR" altLang="en-US" sz="12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사의 </a:t>
            </a:r>
            <a:r>
              <a:rPr lang="en-US" altLang="ko-KR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DX</a:t>
            </a:r>
            <a:r>
              <a:rPr lang="ko-KR" altLang="en-US" sz="12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기반의</a:t>
            </a:r>
            <a:endParaRPr lang="en-US" altLang="ko-KR" sz="12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일하는 문화 확대</a:t>
            </a:r>
            <a:endParaRPr lang="en-US" altLang="ko-KR" sz="12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17632" y="5341201"/>
            <a:ext cx="2744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DX</a:t>
            </a:r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의 확대 전개를 </a:t>
            </a:r>
            <a:r>
              <a:rPr lang="en-US" altLang="ko-KR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HE</a:t>
            </a:r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본부 </a:t>
            </a:r>
            <a:r>
              <a:rPr lang="ko-KR" altLang="en-US" sz="12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뿐만아니라</a:t>
            </a:r>
            <a:endParaRPr lang="en-US" altLang="ko-KR" sz="12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함께 업무를 진행하고 있는 </a:t>
            </a:r>
            <a:r>
              <a:rPr lang="ko-KR" altLang="en-US" sz="1200" dirty="0" err="1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협력사까지</a:t>
            </a:r>
            <a:endParaRPr lang="en-US" altLang="ko-KR" sz="120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확대전개를 </a:t>
            </a:r>
            <a:r>
              <a:rPr lang="ko-KR" altLang="en-US" sz="12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유도하여 협력사의 </a:t>
            </a:r>
            <a:r>
              <a:rPr lang="en-US" altLang="ko-KR" sz="12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DX </a:t>
            </a:r>
            <a:r>
              <a:rPr lang="ko-KR" altLang="en-US" sz="12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역량 </a:t>
            </a:r>
            <a:endParaRPr lang="en-US" altLang="ko-KR" sz="1200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향상</a:t>
            </a:r>
            <a:r>
              <a:rPr lang="ko-KR" altLang="en-US" sz="12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을 통해</a:t>
            </a:r>
            <a:r>
              <a:rPr lang="en-US" altLang="ko-KR" sz="12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업무 효율화를 유도하고자 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3811" y="891901"/>
            <a:ext cx="8368483" cy="702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 Narrow"/>
                <a:ea typeface="LG스마트체 Regular"/>
              </a:rPr>
              <a:t>BM</a:t>
            </a:r>
            <a:r>
              <a:rPr lang="ko-KR" altLang="en-US" sz="1400" dirty="0">
                <a:latin typeface="Arial Narrow"/>
                <a:ea typeface="LG스마트체 Regular"/>
              </a:rPr>
              <a:t>사에서 사람이 직접 육안으로 판별하고 있는 부자재 부착 불량 검증 작업을 완전 </a:t>
            </a:r>
            <a:r>
              <a:rPr lang="ko-KR" altLang="en-US" sz="1400">
                <a:latin typeface="Arial Narrow"/>
                <a:ea typeface="LG스마트체 Regular"/>
              </a:rPr>
              <a:t>자동화 </a:t>
            </a:r>
            <a:r>
              <a:rPr lang="ko-KR" altLang="en-US" sz="1400" smtClean="0">
                <a:latin typeface="Arial Narrow"/>
                <a:ea typeface="LG스마트체 Regular"/>
              </a:rPr>
              <a:t>공정으로 개선하기 </a:t>
            </a:r>
            <a:r>
              <a:rPr lang="ko-KR" altLang="en-US" sz="1400">
                <a:latin typeface="Arial Narrow"/>
                <a:ea typeface="LG스마트체 Regular"/>
              </a:rPr>
              <a:t>위해 </a:t>
            </a:r>
            <a:endParaRPr lang="en-US" altLang="ko-KR" sz="1400" dirty="0" smtClean="0">
              <a:latin typeface="Arial Narrow"/>
              <a:ea typeface="LG스마트체 Regular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Arial Narrow"/>
                <a:ea typeface="LG스마트체 Regular"/>
              </a:rPr>
              <a:t>이미지를 </a:t>
            </a:r>
            <a:r>
              <a:rPr lang="ko-KR" altLang="en-US" sz="1400" dirty="0">
                <a:latin typeface="Arial Narrow"/>
                <a:ea typeface="LG스마트체 Regular"/>
              </a:rPr>
              <a:t>활용한 머신 러닝 기반 판별 </a:t>
            </a:r>
            <a:r>
              <a:rPr lang="en-US" altLang="ko-KR" sz="1400" dirty="0">
                <a:latin typeface="Arial Narrow"/>
                <a:ea typeface="LG스마트체 Regular"/>
              </a:rPr>
              <a:t>system </a:t>
            </a:r>
            <a:r>
              <a:rPr lang="ko-KR" altLang="en-US" sz="1400" dirty="0">
                <a:latin typeface="Arial Narrow"/>
                <a:ea typeface="LG스마트체 Regular"/>
              </a:rPr>
              <a:t>구축의 필요성이 증대되고 있음</a:t>
            </a: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95250" y="141015"/>
            <a:ext cx="3752630" cy="3323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실행 과제 </a:t>
            </a:r>
            <a:r>
              <a:rPr lang="en-US" altLang="ko-KR" sz="2400" b="1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Impact_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KPI</a:t>
            </a:r>
            <a:r>
              <a:rPr lang="en-US" altLang="ko-KR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목표 설정</a:t>
            </a:r>
            <a:endParaRPr lang="ko-KR" altLang="en-US" sz="16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1949" y="2474120"/>
            <a:ext cx="220595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목표 </a:t>
            </a:r>
            <a:r>
              <a:rPr lang="en-US" altLang="ko-KR" sz="105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완전 자동화 달성을 통해</a:t>
            </a:r>
            <a:endParaRPr lang="en-US" altLang="ko-KR" sz="1050" dirty="0" smtClean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050" dirty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BM</a:t>
            </a:r>
            <a:r>
              <a:rPr lang="ko-KR" altLang="en-US" sz="105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불량 판정인원 감축</a:t>
            </a:r>
            <a:endParaRPr lang="en-US" altLang="ko-KR" sz="1050" dirty="0" smtClean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050" dirty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05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</a:t>
            </a:r>
            <a:r>
              <a:rPr lang="ko-KR" altLang="en-US" sz="105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상세 인원 </a:t>
            </a:r>
            <a:r>
              <a:rPr lang="en-US" altLang="ko-KR" sz="105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BM</a:t>
            </a:r>
            <a:r>
              <a:rPr lang="ko-KR" altLang="en-US" sz="105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 검토 중</a:t>
            </a:r>
            <a:endParaRPr lang="ko-KR" altLang="en-US" sz="1050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91949" y="3621390"/>
            <a:ext cx="20536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목표 </a:t>
            </a:r>
            <a:r>
              <a:rPr lang="en-US" altLang="ko-KR" sz="105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100%(</a:t>
            </a:r>
            <a:r>
              <a:rPr lang="ko-KR" altLang="en-US" sz="105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완전판별 달성</a:t>
            </a:r>
            <a:r>
              <a:rPr lang="en-US" altLang="ko-KR" sz="1050" dirty="0" smtClean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050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91949" y="4253078"/>
            <a:ext cx="20536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목표 </a:t>
            </a:r>
            <a:r>
              <a:rPr lang="en-US" altLang="ko-KR" sz="1050" dirty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05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모듈 </a:t>
            </a:r>
            <a:r>
              <a:rPr lang="en-US" altLang="ko-KR" sz="1050" dirty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05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대당 </a:t>
            </a:r>
            <a:r>
              <a:rPr lang="en-US" altLang="ko-KR" sz="1050" dirty="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050">
                <a:solidFill>
                  <a:srgbClr val="008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 이내 판정</a:t>
            </a:r>
            <a:endParaRPr lang="ko-KR" altLang="en-US" sz="1050" dirty="0">
              <a:solidFill>
                <a:srgbClr val="008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0" name="Text Box 57"/>
          <p:cNvSpPr txBox="1">
            <a:spLocks noChangeArrowheads="1"/>
          </p:cNvSpPr>
          <p:nvPr/>
        </p:nvSpPr>
        <p:spPr bwMode="auto">
          <a:xfrm>
            <a:off x="7277476" y="3188876"/>
            <a:ext cx="2264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 기존 </a:t>
            </a:r>
            <a:r>
              <a:rPr lang="ko-KR" altLang="en-US" sz="1200" dirty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자동화 시스템이 없으며</a:t>
            </a:r>
            <a:r>
              <a:rPr lang="en-US" altLang="ko-KR" sz="1200" dirty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불량 출하 제로화 달성을 위해 정확도 </a:t>
            </a:r>
            <a:r>
              <a:rPr lang="en-US" altLang="ko-KR" sz="1200" dirty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100%</a:t>
            </a:r>
            <a:r>
              <a:rPr lang="ko-KR" altLang="en-US" sz="120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로 설정</a:t>
            </a:r>
            <a:endParaRPr lang="ko-KR" altLang="en-US" sz="1200" dirty="0">
              <a:solidFill>
                <a:schemeClr val="tx1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31" name="Text Box 57"/>
          <p:cNvSpPr txBox="1">
            <a:spLocks noChangeArrowheads="1"/>
          </p:cNvSpPr>
          <p:nvPr/>
        </p:nvSpPr>
        <p:spPr bwMode="auto">
          <a:xfrm>
            <a:off x="7277476" y="3970140"/>
            <a:ext cx="22646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정지상태가 아닌</a:t>
            </a:r>
            <a:r>
              <a:rPr lang="en-US" altLang="ko-KR" sz="1200" dirty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흐름라인에서의 판정 가능성 까지 검토하기 위해 초당 </a:t>
            </a:r>
            <a:r>
              <a:rPr lang="en-US" altLang="ko-KR" sz="1200" dirty="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LG스마트체 Regular" pitchFamily="50" charset="-127"/>
                <a:ea typeface="LG스마트체 Regular" pitchFamily="50" charset="-127"/>
              </a:rPr>
              <a:t>대 이상 분석으로 목표 설정함</a:t>
            </a:r>
            <a:endParaRPr lang="ko-KR" altLang="en-US" sz="1200" dirty="0">
              <a:solidFill>
                <a:schemeClr val="tx1"/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21" y="6491436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유병천 책임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8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AW1Ie2sKk2V8zxTFhWC2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2DBPMRbQEK4PwqppxHtX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13TtKog5EC2ycmDwU4NK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13TtKog5EC2ycmDwU4NK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qkyi9BnEifGi1D035K0A"/>
</p:tagLst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66700" indent="-266700">
          <a:lnSpc>
            <a:spcPct val="130000"/>
          </a:lnSpc>
          <a:buClr>
            <a:srgbClr val="C5003D"/>
          </a:buClr>
          <a:buFont typeface="Wingdings" pitchFamily="2" charset="2"/>
          <a:buChar char="u"/>
          <a:defRPr sz="16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5_2007년 DA 장표양식">
  <a:themeElements>
    <a:clrScheme name="2_2007년 DA 장표양식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2007년 DA 장표양식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2007년 DA 장표양식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7년 DA 장표양식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7년 DA 장표양식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7년 DA 장표양식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7년 DA 장표양식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2007년 DA 장표양식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7년 DA 장표양식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7년 DA 장표양식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7년 DA 장표양식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7년 DA 장표양식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7년 DA 장표양식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7년 DA 장표양식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0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0_기본 디자인">
      <a:majorFont>
        <a:latin typeface="Arial"/>
        <a:ea typeface="돋움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0_기본 디자인">
      <a:majorFont>
        <a:latin typeface="Arial"/>
        <a:ea typeface="돋움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</a:spPr>
      <a:bodyPr wrap="square" lIns="0" tIns="0" rIns="0" bIns="0" rtlCol="0" anchor="ctr">
        <a:noAutofit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000" kern="0" dirty="0" err="1" smtClean="0">
            <a:solidFill>
              <a:srgbClr val="C00000"/>
            </a:solidFill>
            <a:latin typeface="Arial Narrow" panose="020B0606020202030204" pitchFamily="34" charset="0"/>
            <a:ea typeface="LG스마트체 Regular" panose="020B0600000101010101" pitchFamily="50" charset="-127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110000"/>
          </a:lnSpc>
          <a:spcBef>
            <a:spcPts val="400"/>
          </a:spcBef>
          <a:defRPr sz="1200" dirty="0" err="1" smtClean="0">
            <a:latin typeface="Arial Narrow" panose="020B0606020202030204" pitchFamily="34" charset="0"/>
            <a:ea typeface="LG스마트체 Regular" panose="020B0600000101010101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 Narrow"/>
        <a:ea typeface="LG스마트체 Regular"/>
        <a:cs typeface="Arial"/>
      </a:majorFont>
      <a:minorFont>
        <a:latin typeface="Arial Narrow"/>
        <a:ea typeface="LG스마트체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1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1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000" b="0" dirty="0" smtClean="0">
            <a:solidFill>
              <a:srgbClr val="006600"/>
            </a:solidFill>
            <a:latin typeface="Arial Narrow" panose="020B0606020202030204" pitchFamily="34" charset="0"/>
            <a:ea typeface="LG스마트체 Regular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75571</TotalTime>
  <Words>4335</Words>
  <Application>Microsoft Office PowerPoint</Application>
  <PresentationFormat>A4 용지(210x297mm)</PresentationFormat>
  <Paragraphs>735</Paragraphs>
  <Slides>39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5" baseType="lpstr">
      <vt:lpstr>LG스마트체 Regular</vt:lpstr>
      <vt:lpstr>LG스마트체2.0 Regular</vt:lpstr>
      <vt:lpstr>굴림</vt:lpstr>
      <vt:lpstr>돋움</vt:lpstr>
      <vt:lpstr>맑은 고딕</vt:lpstr>
      <vt:lpstr>Arial</vt:lpstr>
      <vt:lpstr>Arial Narrow</vt:lpstr>
      <vt:lpstr>Calibri</vt:lpstr>
      <vt:lpstr>Wingdings</vt:lpstr>
      <vt:lpstr>1_제목 슬라이드</vt:lpstr>
      <vt:lpstr>5_2007년 DA 장표양식</vt:lpstr>
      <vt:lpstr>10_기본 디자인</vt:lpstr>
      <vt:lpstr>11_기본 디자인</vt:lpstr>
      <vt:lpstr>1_Office 테마</vt:lpstr>
      <vt:lpstr>4_디자인 사용자 지정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원종권/연구원/TV NanoCell Project(jongkwon77.won@lge.com)</cp:lastModifiedBy>
  <cp:revision>2918</cp:revision>
  <cp:lastPrinted>2017-02-13T02:24:20Z</cp:lastPrinted>
  <dcterms:created xsi:type="dcterms:W3CDTF">2012-01-20T03:23:33Z</dcterms:created>
  <dcterms:modified xsi:type="dcterms:W3CDTF">2023-09-12T07:28:19Z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2023-09-12T07:28:18Z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f2710a7c-39f9-45b3-a84a-b34241f4e010</vt:lpwstr>
  </property>
  <property fmtid="{D5CDD505-2E9C-101B-9397-08002B2CF9AE}" pid="8" name="MSIP_Label_cc6ed9fc-fefc-4a0c-a6d6-10cf236c0d4f_ContentBits">
    <vt:lpwstr>1</vt:lpwstr>
  </property>
</Properties>
</file>